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02" autoAdjust="0"/>
    <p:restoredTop sz="94660"/>
  </p:normalViewPr>
  <p:slideViewPr>
    <p:cSldViewPr snapToGrid="0">
      <p:cViewPr varScale="1">
        <p:scale>
          <a:sx n="75" d="100"/>
          <a:sy n="75" d="100"/>
        </p:scale>
        <p:origin x="33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110334-D3B2-4BFE-B259-8F07D5D2BDAD}" type="datetimeFigureOut">
              <a:rPr lang="en-US" smtClean="0"/>
              <a:t>1/1/2008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0289C2-8ECB-46A5-82E4-41D8EB65EFB5}" type="slidenum">
              <a:rPr lang="en-US" smtClean="0"/>
              <a:t>‹#›</a:t>
            </a:fld>
            <a:endParaRPr lang="en-US"/>
          </a:p>
        </p:txBody>
      </p:sp>
    </p:spTree>
    <p:extLst>
      <p:ext uri="{BB962C8B-B14F-4D97-AF65-F5344CB8AC3E}">
        <p14:creationId xmlns:p14="http://schemas.microsoft.com/office/powerpoint/2010/main" val="3534213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0289C2-8ECB-46A5-82E4-41D8EB65EFB5}" type="slidenum">
              <a:rPr lang="en-US" smtClean="0"/>
              <a:t>16</a:t>
            </a:fld>
            <a:endParaRPr lang="en-US"/>
          </a:p>
        </p:txBody>
      </p:sp>
    </p:spTree>
    <p:extLst>
      <p:ext uri="{BB962C8B-B14F-4D97-AF65-F5344CB8AC3E}">
        <p14:creationId xmlns:p14="http://schemas.microsoft.com/office/powerpoint/2010/main" val="455037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DA78B1-5AAB-4753-AFCD-30F30E8490AA}" type="datetime1">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466067109"/>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9336F0-0EC1-4787-B177-10294C289455}" type="datetime1">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1969591205"/>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99B266-5D12-4EEA-A440-E2C4B2DD6A30}" type="datetime1">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3442823098"/>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66294B-D854-4EED-A82D-06A96A646CC7}" type="datetime1">
              <a:rPr lang="en-US" smtClean="0"/>
              <a:t>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3685444899"/>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3ED384-F664-4B6C-994A-192EA5C1E6AB}" type="datetime1">
              <a:rPr lang="en-US" smtClean="0"/>
              <a:t>1/1/2008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1187283278"/>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E37C80-2EFD-40DA-A32F-AD6D82A6EC9A}" type="datetime1">
              <a:rPr lang="en-US" smtClean="0"/>
              <a:t>1/1/2008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473150218"/>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2812F-531A-48CA-BE5E-C01F69382FDC}" type="datetime1">
              <a:rPr lang="en-US" smtClean="0"/>
              <a:t>1/1/2008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3172495306"/>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C0CF07-1DD1-4F8B-B7A7-BF76A3FB6B3C}" type="datetime1">
              <a:rPr lang="en-US" smtClean="0"/>
              <a:t>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2528420424"/>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16DBC-0E5E-4091-A4B5-677DCE87E97B}" type="datetime1">
              <a:rPr lang="en-US" smtClean="0"/>
              <a:t>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3696333890"/>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376669-9C28-4C37-B529-F4D3FD93B48D}" type="datetime1">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3523573363"/>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16C122-B7EB-4700-8C4C-ACDD19D1D0D8}" type="datetime1">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5466-609E-4CD6-934F-32AF58A03839}" type="slidenum">
              <a:rPr lang="en-US" smtClean="0"/>
              <a:t>‹#›</a:t>
            </a:fld>
            <a:endParaRPr lang="en-US"/>
          </a:p>
        </p:txBody>
      </p:sp>
    </p:spTree>
    <p:extLst>
      <p:ext uri="{BB962C8B-B14F-4D97-AF65-F5344CB8AC3E}">
        <p14:creationId xmlns:p14="http://schemas.microsoft.com/office/powerpoint/2010/main" val="649294662"/>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4624D9-CE7B-4BBD-BCA6-9CAE8551FB61}" type="datetime1">
              <a:rPr lang="en-US" smtClean="0"/>
              <a:t>1/1/2008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1A5466-609E-4CD6-934F-32AF58A03839}" type="slidenum">
              <a:rPr lang="en-US" smtClean="0"/>
              <a:t>‹#›</a:t>
            </a:fld>
            <a:endParaRPr lang="en-US"/>
          </a:p>
        </p:txBody>
      </p:sp>
    </p:spTree>
    <p:extLst>
      <p:ext uri="{BB962C8B-B14F-4D97-AF65-F5344CB8AC3E}">
        <p14:creationId xmlns:p14="http://schemas.microsoft.com/office/powerpoint/2010/main" val="32238765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629" y="-13063"/>
            <a:ext cx="12336347" cy="6857999"/>
          </a:xfrm>
          <a:prstGeom prst="rect">
            <a:avLst/>
          </a:prstGeom>
        </p:spPr>
      </p:pic>
      <p:sp>
        <p:nvSpPr>
          <p:cNvPr id="5" name="TextBox 4"/>
          <p:cNvSpPr txBox="1"/>
          <p:nvPr/>
        </p:nvSpPr>
        <p:spPr>
          <a:xfrm>
            <a:off x="839244" y="851770"/>
            <a:ext cx="8217074" cy="1938992"/>
          </a:xfrm>
          <a:prstGeom prst="rect">
            <a:avLst/>
          </a:prstGeom>
          <a:noFill/>
        </p:spPr>
        <p:txBody>
          <a:bodyPr wrap="square" rtlCol="0">
            <a:spAutoFit/>
          </a:bodyPr>
          <a:lstStyle/>
          <a:p>
            <a:r>
              <a:rPr lang="en-US" sz="6000" b="1" i="1" dirty="0" smtClean="0">
                <a:solidFill>
                  <a:schemeClr val="tx2">
                    <a:lumMod val="75000"/>
                  </a:schemeClr>
                </a:solidFill>
                <a:latin typeface="+mj-lt"/>
              </a:rPr>
              <a:t>C. Pro. Computer Info-tech Institute</a:t>
            </a:r>
            <a:endParaRPr lang="en-US" sz="6000" b="1" i="1" dirty="0">
              <a:solidFill>
                <a:schemeClr val="tx2">
                  <a:lumMod val="75000"/>
                </a:schemeClr>
              </a:solidFill>
              <a:latin typeface="+mj-lt"/>
            </a:endParaRPr>
          </a:p>
        </p:txBody>
      </p:sp>
      <p:sp>
        <p:nvSpPr>
          <p:cNvPr id="6" name="TextBox 5"/>
          <p:cNvSpPr txBox="1"/>
          <p:nvPr/>
        </p:nvSpPr>
        <p:spPr>
          <a:xfrm>
            <a:off x="839244" y="3519814"/>
            <a:ext cx="3219189" cy="954107"/>
          </a:xfrm>
          <a:prstGeom prst="rect">
            <a:avLst/>
          </a:prstGeom>
          <a:noFill/>
        </p:spPr>
        <p:txBody>
          <a:bodyPr wrap="square" rtlCol="0">
            <a:spAutoFit/>
          </a:bodyPr>
          <a:lstStyle/>
          <a:p>
            <a:r>
              <a:rPr lang="en-US" sz="2800" b="1" i="1" u="sng" dirty="0" smtClean="0">
                <a:solidFill>
                  <a:schemeClr val="tx2">
                    <a:lumMod val="75000"/>
                  </a:schemeClr>
                </a:solidFill>
                <a:latin typeface="+mj-lt"/>
              </a:rPr>
              <a:t>INTEL MICROPROCESSORS</a:t>
            </a:r>
            <a:endParaRPr lang="en-US" sz="2800" b="1" i="1" u="sng" dirty="0">
              <a:solidFill>
                <a:schemeClr val="tx2">
                  <a:lumMod val="75000"/>
                </a:schemeClr>
              </a:solidFill>
              <a:latin typeface="+mj-lt"/>
            </a:endParaRPr>
          </a:p>
        </p:txBody>
      </p:sp>
      <p:sp>
        <p:nvSpPr>
          <p:cNvPr id="7" name="TextBox 6"/>
          <p:cNvSpPr txBox="1"/>
          <p:nvPr/>
        </p:nvSpPr>
        <p:spPr>
          <a:xfrm>
            <a:off x="421233" y="5721534"/>
            <a:ext cx="2700791" cy="892552"/>
          </a:xfrm>
          <a:prstGeom prst="rect">
            <a:avLst/>
          </a:prstGeom>
          <a:noFill/>
        </p:spPr>
        <p:txBody>
          <a:bodyPr wrap="square" rtlCol="0">
            <a:spAutoFit/>
          </a:bodyPr>
          <a:lstStyle/>
          <a:p>
            <a:r>
              <a:rPr lang="en-US" sz="2000" b="1" i="1" u="sng" dirty="0" smtClean="0">
                <a:solidFill>
                  <a:schemeClr val="tx2">
                    <a:lumMod val="50000"/>
                  </a:schemeClr>
                </a:solidFill>
              </a:rPr>
              <a:t>Under the guidance of:</a:t>
            </a:r>
          </a:p>
          <a:p>
            <a:r>
              <a:rPr lang="en-US" sz="3200" b="1" i="1" dirty="0" smtClean="0">
                <a:solidFill>
                  <a:schemeClr val="tx2">
                    <a:lumMod val="50000"/>
                  </a:schemeClr>
                </a:solidFill>
              </a:rPr>
              <a:t>Miss </a:t>
            </a:r>
            <a:r>
              <a:rPr lang="en-US" sz="3200" b="1" i="1" dirty="0" err="1" smtClean="0">
                <a:solidFill>
                  <a:schemeClr val="tx2">
                    <a:lumMod val="50000"/>
                  </a:schemeClr>
                </a:solidFill>
              </a:rPr>
              <a:t>Neha</a:t>
            </a:r>
            <a:r>
              <a:rPr lang="en-US" sz="3200" b="1" i="1" dirty="0" smtClean="0">
                <a:solidFill>
                  <a:schemeClr val="tx2">
                    <a:lumMod val="50000"/>
                  </a:schemeClr>
                </a:solidFill>
              </a:rPr>
              <a:t> </a:t>
            </a:r>
            <a:r>
              <a:rPr lang="en-US" sz="3200" b="1" i="1" dirty="0" err="1" smtClean="0">
                <a:solidFill>
                  <a:schemeClr val="tx2">
                    <a:lumMod val="50000"/>
                  </a:schemeClr>
                </a:solidFill>
              </a:rPr>
              <a:t>Rai</a:t>
            </a:r>
            <a:endParaRPr lang="en-US" sz="3200" b="1" i="1" dirty="0">
              <a:solidFill>
                <a:schemeClr val="tx2">
                  <a:lumMod val="50000"/>
                </a:schemeClr>
              </a:solidFill>
            </a:endParaRPr>
          </a:p>
        </p:txBody>
      </p:sp>
      <p:sp>
        <p:nvSpPr>
          <p:cNvPr id="8" name="TextBox 7"/>
          <p:cNvSpPr txBox="1"/>
          <p:nvPr/>
        </p:nvSpPr>
        <p:spPr>
          <a:xfrm>
            <a:off x="7709338" y="5760722"/>
            <a:ext cx="4295427" cy="892552"/>
          </a:xfrm>
          <a:prstGeom prst="rect">
            <a:avLst/>
          </a:prstGeom>
          <a:noFill/>
        </p:spPr>
        <p:txBody>
          <a:bodyPr wrap="square" rtlCol="0">
            <a:spAutoFit/>
          </a:bodyPr>
          <a:lstStyle/>
          <a:p>
            <a:r>
              <a:rPr lang="en-US" sz="2000" b="1" i="1" u="sng" dirty="0" smtClean="0">
                <a:solidFill>
                  <a:schemeClr val="tx2">
                    <a:lumMod val="50000"/>
                  </a:schemeClr>
                </a:solidFill>
              </a:rPr>
              <a:t>Made by:</a:t>
            </a:r>
          </a:p>
          <a:p>
            <a:r>
              <a:rPr lang="en-US" sz="3200" b="1" i="1" dirty="0" err="1" smtClean="0">
                <a:solidFill>
                  <a:schemeClr val="tx2">
                    <a:lumMod val="50000"/>
                  </a:schemeClr>
                </a:solidFill>
              </a:rPr>
              <a:t>Abhishek</a:t>
            </a:r>
            <a:r>
              <a:rPr lang="en-US" sz="3200" b="1" i="1" dirty="0" smtClean="0">
                <a:solidFill>
                  <a:schemeClr val="tx2">
                    <a:lumMod val="50000"/>
                  </a:schemeClr>
                </a:solidFill>
              </a:rPr>
              <a:t> Kumar Gupta</a:t>
            </a:r>
            <a:endParaRPr lang="en-US" sz="3200" b="1" i="1" dirty="0">
              <a:solidFill>
                <a:schemeClr val="tx2">
                  <a:lumMod val="50000"/>
                </a:schemeClr>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3069" y="632043"/>
            <a:ext cx="1641613" cy="1418823"/>
          </a:xfrm>
          <a:prstGeom prst="rect">
            <a:avLst/>
          </a:prstGeom>
        </p:spPr>
      </p:pic>
      <p:sp>
        <p:nvSpPr>
          <p:cNvPr id="10" name="Slide Number Placeholder 9"/>
          <p:cNvSpPr>
            <a:spLocks noGrp="1"/>
          </p:cNvSpPr>
          <p:nvPr>
            <p:ph type="sldNum" sz="quarter" idx="12"/>
          </p:nvPr>
        </p:nvSpPr>
        <p:spPr/>
        <p:txBody>
          <a:bodyPr/>
          <a:lstStyle/>
          <a:p>
            <a:fld id="{4F1A5466-609E-4CD6-934F-32AF58A03839}" type="slidenum">
              <a:rPr lang="en-US" smtClean="0"/>
              <a:t>1</a:t>
            </a:fld>
            <a:endParaRPr lang="en-US"/>
          </a:p>
        </p:txBody>
      </p:sp>
      <p:pic>
        <p:nvPicPr>
          <p:cNvPr id="2" name="Enrique_Iglesias_-_Hero_-_Lori_Sax_-_Sax_Machine_Cover(128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61448" y="6614085"/>
            <a:ext cx="264951" cy="264951"/>
          </a:xfrm>
          <a:prstGeom prst="rect">
            <a:avLst/>
          </a:prstGeom>
        </p:spPr>
      </p:pic>
    </p:spTree>
    <p:extLst>
      <p:ext uri="{BB962C8B-B14F-4D97-AF65-F5344CB8AC3E}">
        <p14:creationId xmlns:p14="http://schemas.microsoft.com/office/powerpoint/2010/main" val="1179020839"/>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dissolve">
                                      <p:cBhvr>
                                        <p:cTn id="9" dur="2000"/>
                                        <p:tgtEl>
                                          <p:spTgt spid="4"/>
                                        </p:tgtEl>
                                      </p:cBhvr>
                                    </p:animEffect>
                                  </p:childTnLst>
                                </p:cTn>
                              </p:par>
                            </p:childTnLst>
                          </p:cTn>
                        </p:par>
                        <p:par>
                          <p:cTn id="10" fill="hold">
                            <p:stCondLst>
                              <p:cond delay="200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p:tgtEl>
                                          <p:spTgt spid="5"/>
                                        </p:tgtEl>
                                        <p:attrNameLst>
                                          <p:attrName>ppt_y</p:attrName>
                                        </p:attrNameLst>
                                      </p:cBhvr>
                                      <p:tavLst>
                                        <p:tav tm="0">
                                          <p:val>
                                            <p:strVal val="#ppt_y+#ppt_h*1.125000"/>
                                          </p:val>
                                        </p:tav>
                                        <p:tav tm="100000">
                                          <p:val>
                                            <p:strVal val="#ppt_y"/>
                                          </p:val>
                                        </p:tav>
                                      </p:tavLst>
                                    </p:anim>
                                    <p:animEffect transition="in" filter="wipe(up)">
                                      <p:cBhvr>
                                        <p:cTn id="14" dur="2000"/>
                                        <p:tgtEl>
                                          <p:spTgt spid="5"/>
                                        </p:tgtEl>
                                      </p:cBhvr>
                                    </p:animEffect>
                                  </p:childTnLst>
                                </p:cTn>
                              </p:par>
                            </p:childTnLst>
                          </p:cTn>
                        </p:par>
                        <p:par>
                          <p:cTn id="15" fill="hold">
                            <p:stCondLst>
                              <p:cond delay="4000"/>
                            </p:stCondLst>
                            <p:childTnLst>
                              <p:par>
                                <p:cTn id="16" presetID="6"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ircle(in)">
                                      <p:cBhvr>
                                        <p:cTn id="18" dur="1000"/>
                                        <p:tgtEl>
                                          <p:spTgt spid="9"/>
                                        </p:tgtEl>
                                      </p:cBhvr>
                                    </p:animEffect>
                                  </p:childTnLst>
                                </p:cTn>
                              </p:par>
                            </p:childTnLst>
                          </p:cTn>
                        </p:par>
                        <p:par>
                          <p:cTn id="19" fill="hold">
                            <p:stCondLst>
                              <p:cond delay="5000"/>
                            </p:stCondLst>
                            <p:childTnLst>
                              <p:par>
                                <p:cTn id="20" presetID="1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2000"/>
                                        <p:tgtEl>
                                          <p:spTgt spid="6"/>
                                        </p:tgtEl>
                                        <p:attrNameLst>
                                          <p:attrName>ppt_y</p:attrName>
                                        </p:attrNameLst>
                                      </p:cBhvr>
                                      <p:tavLst>
                                        <p:tav tm="0">
                                          <p:val>
                                            <p:strVal val="#ppt_y+#ppt_h*1.125000"/>
                                          </p:val>
                                        </p:tav>
                                        <p:tav tm="100000">
                                          <p:val>
                                            <p:strVal val="#ppt_y"/>
                                          </p:val>
                                        </p:tav>
                                      </p:tavLst>
                                    </p:anim>
                                    <p:animEffect transition="in" filter="wipe(up)">
                                      <p:cBhvr>
                                        <p:cTn id="23" dur="2000"/>
                                        <p:tgtEl>
                                          <p:spTgt spid="6"/>
                                        </p:tgtEl>
                                      </p:cBhvr>
                                    </p:animEffect>
                                  </p:childTnLst>
                                </p:cTn>
                              </p:par>
                            </p:childTnLst>
                          </p:cTn>
                        </p:par>
                        <p:par>
                          <p:cTn id="24" fill="hold">
                            <p:stCondLst>
                              <p:cond delay="7000"/>
                            </p:stCondLst>
                            <p:childTnLst>
                              <p:par>
                                <p:cTn id="25" presetID="1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p:tgtEl>
                                          <p:spTgt spid="7"/>
                                        </p:tgtEl>
                                        <p:attrNameLst>
                                          <p:attrName>ppt_y</p:attrName>
                                        </p:attrNameLst>
                                      </p:cBhvr>
                                      <p:tavLst>
                                        <p:tav tm="0">
                                          <p:val>
                                            <p:strVal val="#ppt_y+#ppt_h*1.125000"/>
                                          </p:val>
                                        </p:tav>
                                        <p:tav tm="100000">
                                          <p:val>
                                            <p:strVal val="#ppt_y"/>
                                          </p:val>
                                        </p:tav>
                                      </p:tavLst>
                                    </p:anim>
                                    <p:animEffect transition="in" filter="wipe(up)">
                                      <p:cBhvr>
                                        <p:cTn id="28" dur="1000"/>
                                        <p:tgtEl>
                                          <p:spTgt spid="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000"/>
                                        <p:tgtEl>
                                          <p:spTgt spid="8"/>
                                        </p:tgtEl>
                                        <p:attrNameLst>
                                          <p:attrName>ppt_y</p:attrName>
                                        </p:attrNameLst>
                                      </p:cBhvr>
                                      <p:tavLst>
                                        <p:tav tm="0">
                                          <p:val>
                                            <p:strVal val="#ppt_y+#ppt_h*1.125000"/>
                                          </p:val>
                                        </p:tav>
                                        <p:tav tm="100000">
                                          <p:val>
                                            <p:strVal val="#ppt_y"/>
                                          </p:val>
                                        </p:tav>
                                      </p:tavLst>
                                    </p:anim>
                                    <p:animEffect transition="in" filter="wipe(up)">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73"/>
            <a:ext cx="12191999" cy="6879173"/>
          </a:xfrm>
          <a:prstGeom prst="rect">
            <a:avLst/>
          </a:prstGeom>
        </p:spPr>
      </p:pic>
      <p:sp>
        <p:nvSpPr>
          <p:cNvPr id="5" name="TextBox 4"/>
          <p:cNvSpPr txBox="1"/>
          <p:nvPr/>
        </p:nvSpPr>
        <p:spPr>
          <a:xfrm>
            <a:off x="600891" y="418011"/>
            <a:ext cx="4467498" cy="707886"/>
          </a:xfrm>
          <a:prstGeom prst="rect">
            <a:avLst/>
          </a:prstGeom>
          <a:noFill/>
        </p:spPr>
        <p:txBody>
          <a:bodyPr wrap="square" rtlCol="0">
            <a:spAutoFit/>
          </a:bodyPr>
          <a:lstStyle/>
          <a:p>
            <a:r>
              <a:rPr lang="en-US" sz="4000" b="1" i="1" u="sng" dirty="0" smtClean="0">
                <a:solidFill>
                  <a:schemeClr val="tx2">
                    <a:lumMod val="75000"/>
                  </a:schemeClr>
                </a:solidFill>
              </a:rPr>
              <a:t>Introduction</a:t>
            </a:r>
            <a:r>
              <a:rPr lang="en-US" sz="4000" b="1" i="1" dirty="0" smtClean="0">
                <a:solidFill>
                  <a:schemeClr val="tx2">
                    <a:lumMod val="75000"/>
                  </a:schemeClr>
                </a:solidFill>
              </a:rPr>
              <a:t>:</a:t>
            </a:r>
            <a:endParaRPr lang="en-US" sz="4000" b="1" i="1" dirty="0">
              <a:solidFill>
                <a:schemeClr val="tx2">
                  <a:lumMod val="75000"/>
                </a:schemeClr>
              </a:solidFill>
            </a:endParaRPr>
          </a:p>
        </p:txBody>
      </p:sp>
      <p:sp>
        <p:nvSpPr>
          <p:cNvPr id="6" name="TextBox 5"/>
          <p:cNvSpPr txBox="1"/>
          <p:nvPr/>
        </p:nvSpPr>
        <p:spPr>
          <a:xfrm>
            <a:off x="600891" y="1384663"/>
            <a:ext cx="11116492" cy="4360168"/>
          </a:xfrm>
          <a:prstGeom prst="rect">
            <a:avLst/>
          </a:prstGeom>
          <a:noFill/>
        </p:spPr>
        <p:txBody>
          <a:bodyPr wrap="square" rtlCol="0">
            <a:spAutoFit/>
          </a:bodyPr>
          <a:lstStyle/>
          <a:p>
            <a:pPr lvl="0"/>
            <a:r>
              <a:rPr lang="en-US" sz="2400" i="1" dirty="0" smtClean="0">
                <a:solidFill>
                  <a:schemeClr val="tx2">
                    <a:lumMod val="75000"/>
                  </a:schemeClr>
                </a:solidFill>
              </a:rPr>
              <a:t>Intel Core is a line of mid- to high-end consumer, workstation, and enthusiast central processing units (CPU) marketed by Intel Corporation. These processors displaced the existing mid- to high-end Pentium processors of the time, moving the Pentium to the entry level, and bumping the Celeron series of processors to the low end. Identical or more capable versions of Core processors are also sold as Xeon processors for the server and workstation markets.</a:t>
            </a:r>
          </a:p>
          <a:p>
            <a:pPr lvl="0">
              <a:spcBef>
                <a:spcPts val="1600"/>
              </a:spcBef>
              <a:spcAft>
                <a:spcPts val="1600"/>
              </a:spcAft>
            </a:pPr>
            <a:r>
              <a:rPr lang="en-US" sz="2400" i="1" dirty="0" smtClean="0">
                <a:solidFill>
                  <a:schemeClr val="tx2">
                    <a:lumMod val="75000"/>
                  </a:schemeClr>
                </a:solidFill>
              </a:rPr>
              <a:t>The first products receiving this designation were the Core Solo and Core Duo </a:t>
            </a:r>
            <a:r>
              <a:rPr lang="en-US" sz="2400" i="1" dirty="0" err="1" smtClean="0">
                <a:solidFill>
                  <a:schemeClr val="tx2">
                    <a:lumMod val="75000"/>
                  </a:schemeClr>
                </a:solidFill>
              </a:rPr>
              <a:t>Yonah</a:t>
            </a:r>
            <a:r>
              <a:rPr lang="en-US" sz="2400" i="1" dirty="0" smtClean="0">
                <a:solidFill>
                  <a:schemeClr val="tx2">
                    <a:lumMod val="75000"/>
                  </a:schemeClr>
                </a:solidFill>
              </a:rPr>
              <a:t> processors for mobile from the Pentium M design tree, fabricated at 65 nm and brought to market in January 2006. These are substantially different in design than the rest of the Intel Core product group, having derived from the Pentium Pro lineage that predated Pentium 4.</a:t>
            </a:r>
          </a:p>
        </p:txBody>
      </p:sp>
      <p:sp>
        <p:nvSpPr>
          <p:cNvPr id="7" name="Slide Number Placeholder 6"/>
          <p:cNvSpPr>
            <a:spLocks noGrp="1"/>
          </p:cNvSpPr>
          <p:nvPr>
            <p:ph type="sldNum" sz="quarter" idx="12"/>
          </p:nvPr>
        </p:nvSpPr>
        <p:spPr/>
        <p:txBody>
          <a:bodyPr/>
          <a:lstStyle/>
          <a:p>
            <a:fld id="{4F1A5466-609E-4CD6-934F-32AF58A03839}" type="slidenum">
              <a:rPr lang="en-US" smtClean="0"/>
              <a:t>2</a:t>
            </a:fld>
            <a:endParaRPr lang="en-US"/>
          </a:p>
        </p:txBody>
      </p:sp>
    </p:spTree>
    <p:extLst>
      <p:ext uri="{BB962C8B-B14F-4D97-AF65-F5344CB8AC3E}">
        <p14:creationId xmlns:p14="http://schemas.microsoft.com/office/powerpoint/2010/main" val="1290590050"/>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p:tgtEl>
                                          <p:spTgt spid="5"/>
                                        </p:tgtEl>
                                        <p:attrNameLst>
                                          <p:attrName>ppt_y</p:attrName>
                                        </p:attrNameLst>
                                      </p:cBhvr>
                                      <p:tavLst>
                                        <p:tav tm="0">
                                          <p:val>
                                            <p:strVal val="#ppt_y+#ppt_h*1.125000"/>
                                          </p:val>
                                        </p:tav>
                                        <p:tav tm="100000">
                                          <p:val>
                                            <p:strVal val="#ppt_y"/>
                                          </p:val>
                                        </p:tav>
                                      </p:tavLst>
                                    </p:anim>
                                    <p:animEffect transition="in" filter="wipe(up)">
                                      <p:cBhvr>
                                        <p:cTn id="12" dur="1000"/>
                                        <p:tgtEl>
                                          <p:spTgt spid="5"/>
                                        </p:tgtEl>
                                      </p:cBhvr>
                                    </p:animEffect>
                                  </p:childTnLst>
                                </p:cTn>
                              </p:par>
                            </p:childTnLst>
                          </p:cTn>
                        </p:par>
                        <p:par>
                          <p:cTn id="13" fill="hold">
                            <p:stCondLst>
                              <p:cond delay="3000"/>
                            </p:stCondLst>
                            <p:childTnLst>
                              <p:par>
                                <p:cTn id="14" presetID="12" presetClass="entr" presetSubtype="4" fill="hold" grpId="0"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additive="base">
                                        <p:cTn id="16" dur="10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7" dur="1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 calcmode="lin" valueType="num">
                                      <p:cBhvr additive="base">
                                        <p:cTn id="22" dur="1000"/>
                                        <p:tgtEl>
                                          <p:spTgt spid="6">
                                            <p:txEl>
                                              <p:pRg st="1" end="1"/>
                                            </p:txEl>
                                          </p:spTgt>
                                        </p:tgtEl>
                                        <p:attrNameLst>
                                          <p:attrName>ppt_y</p:attrName>
                                        </p:attrNameLst>
                                      </p:cBhvr>
                                      <p:tavLst>
                                        <p:tav tm="0">
                                          <p:val>
                                            <p:strVal val="#ppt_y+#ppt_h*1.125000"/>
                                          </p:val>
                                        </p:tav>
                                        <p:tav tm="100000">
                                          <p:val>
                                            <p:strVal val="#ppt_y"/>
                                          </p:val>
                                        </p:tav>
                                      </p:tavLst>
                                    </p:anim>
                                    <p:animEffect transition="in" filter="wipe(up)">
                                      <p:cBhvr>
                                        <p:cTn id="23"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sp>
        <p:nvSpPr>
          <p:cNvPr id="5" name="TextBox 4"/>
          <p:cNvSpPr txBox="1"/>
          <p:nvPr/>
        </p:nvSpPr>
        <p:spPr>
          <a:xfrm>
            <a:off x="402770" y="-113216"/>
            <a:ext cx="7982277" cy="1107996"/>
          </a:xfrm>
          <a:prstGeom prst="rect">
            <a:avLst/>
          </a:prstGeom>
          <a:noFill/>
        </p:spPr>
        <p:txBody>
          <a:bodyPr wrap="square" rtlCol="0">
            <a:spAutoFit/>
          </a:bodyPr>
          <a:lstStyle/>
          <a:p>
            <a:r>
              <a:rPr lang="en-US" sz="6600" b="1" i="1" u="sng" dirty="0" smtClean="0">
                <a:solidFill>
                  <a:schemeClr val="tx2">
                    <a:lumMod val="75000"/>
                  </a:schemeClr>
                </a:solidFill>
              </a:rPr>
              <a:t>4</a:t>
            </a:r>
            <a:r>
              <a:rPr lang="en-US" sz="4000" b="1" i="1" u="sng" baseline="30000" dirty="0" smtClean="0">
                <a:solidFill>
                  <a:schemeClr val="tx2">
                    <a:lumMod val="75000"/>
                  </a:schemeClr>
                </a:solidFill>
              </a:rPr>
              <a:t>th</a:t>
            </a:r>
            <a:r>
              <a:rPr lang="en-US" sz="4000" b="1" i="1" u="sng" dirty="0" smtClean="0">
                <a:solidFill>
                  <a:schemeClr val="tx2">
                    <a:lumMod val="75000"/>
                  </a:schemeClr>
                </a:solidFill>
              </a:rPr>
              <a:t> generation microprocessors:</a:t>
            </a:r>
            <a:endParaRPr lang="en-US" sz="4000" b="1" i="1" dirty="0">
              <a:solidFill>
                <a:schemeClr val="tx2">
                  <a:lumMod val="75000"/>
                </a:schemeClr>
              </a:solidFill>
            </a:endParaRPr>
          </a:p>
        </p:txBody>
      </p:sp>
      <p:sp>
        <p:nvSpPr>
          <p:cNvPr id="6" name="TextBox 5"/>
          <p:cNvSpPr txBox="1"/>
          <p:nvPr/>
        </p:nvSpPr>
        <p:spPr>
          <a:xfrm>
            <a:off x="463732" y="1038496"/>
            <a:ext cx="4464886" cy="1569660"/>
          </a:xfrm>
          <a:prstGeom prst="rect">
            <a:avLst/>
          </a:prstGeom>
          <a:noFill/>
        </p:spPr>
        <p:txBody>
          <a:bodyPr wrap="square" rtlCol="0">
            <a:spAutoFit/>
          </a:bodyPr>
          <a:lstStyle/>
          <a:p>
            <a:pPr lvl="0"/>
            <a:r>
              <a:rPr lang="en-US" sz="2400" i="1" dirty="0" err="1" smtClean="0">
                <a:solidFill>
                  <a:schemeClr val="tx2">
                    <a:lumMod val="75000"/>
                  </a:schemeClr>
                </a:solidFill>
              </a:rPr>
              <a:t>Haswell</a:t>
            </a:r>
            <a:r>
              <a:rPr lang="en-US" sz="2400" i="1" dirty="0" smtClean="0">
                <a:solidFill>
                  <a:schemeClr val="tx2">
                    <a:lumMod val="75000"/>
                  </a:schemeClr>
                </a:solidFill>
              </a:rPr>
              <a:t> is the4th Generation Core processor microarchitecture and was released in 2013. It uses 22nm chip.</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5778" y="994780"/>
            <a:ext cx="6498334" cy="2086102"/>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1246198635"/>
              </p:ext>
            </p:extLst>
          </p:nvPr>
        </p:nvGraphicFramePr>
        <p:xfrm>
          <a:off x="600890" y="3194100"/>
          <a:ext cx="10963224" cy="3511501"/>
        </p:xfrm>
        <a:graphic>
          <a:graphicData uri="http://schemas.openxmlformats.org/drawingml/2006/table">
            <a:tbl>
              <a:tblPr>
                <a:tableStyleId>{5C22544A-7EE6-4342-B048-85BDC9FD1C3A}</a:tableStyleId>
              </a:tblPr>
              <a:tblGrid>
                <a:gridCol w="869091"/>
                <a:gridCol w="1018466"/>
                <a:gridCol w="1104470"/>
                <a:gridCol w="1072785"/>
                <a:gridCol w="796667"/>
                <a:gridCol w="1231213"/>
                <a:gridCol w="1013939"/>
                <a:gridCol w="869091"/>
                <a:gridCol w="869091"/>
                <a:gridCol w="995834"/>
                <a:gridCol w="1122577"/>
              </a:tblGrid>
              <a:tr h="1026855">
                <a:tc>
                  <a:txBody>
                    <a:bodyPr/>
                    <a:lstStyle/>
                    <a:p>
                      <a:pPr algn="l" fontAlgn="ctr"/>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Code</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No. of </a:t>
                      </a:r>
                      <a:br>
                        <a:rPr lang="en-US" sz="1600" u="sng" strike="noStrike" dirty="0">
                          <a:effectLst/>
                        </a:rPr>
                      </a:br>
                      <a:r>
                        <a:rPr lang="en-US" sz="1600" u="sng" strike="noStrike" dirty="0">
                          <a:effectLst/>
                        </a:rPr>
                        <a:t>Cores</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GPU</a:t>
                      </a:r>
                      <a:br>
                        <a:rPr lang="en-US" sz="1600" u="sng" strike="noStrike" dirty="0">
                          <a:effectLst/>
                        </a:rPr>
                      </a:br>
                      <a:r>
                        <a:rPr lang="en-US" sz="1600" u="sng" strike="noStrike" dirty="0">
                          <a:effectLst/>
                        </a:rPr>
                        <a:t> Model</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Socket</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Process</a:t>
                      </a:r>
                      <a:br>
                        <a:rPr lang="en-US" sz="1600" u="sng" strike="noStrike" dirty="0">
                          <a:effectLst/>
                        </a:rPr>
                      </a:br>
                      <a:r>
                        <a:rPr lang="en-US" sz="1600" u="sng" strike="noStrike" dirty="0">
                          <a:effectLst/>
                        </a:rPr>
                        <a:t>of</a:t>
                      </a:r>
                      <a:br>
                        <a:rPr lang="en-US" sz="1600" u="sng" strike="noStrike" dirty="0">
                          <a:effectLst/>
                        </a:rPr>
                      </a:br>
                      <a:r>
                        <a:rPr lang="en-US" sz="1600" u="sng" strike="noStrike" dirty="0" err="1">
                          <a:effectLst/>
                        </a:rPr>
                        <a:t>manufac</a:t>
                      </a:r>
                      <a:r>
                        <a:rPr lang="en-US" sz="1600" u="sng" strike="noStrike" dirty="0">
                          <a:effectLst/>
                        </a:rPr>
                        <a:t/>
                      </a:r>
                      <a:br>
                        <a:rPr lang="en-US" sz="1600" u="sng" strike="noStrike" dirty="0">
                          <a:effectLst/>
                        </a:rPr>
                      </a:br>
                      <a:r>
                        <a:rPr lang="en-US" sz="1600" u="sng" strike="noStrike" dirty="0">
                          <a:effectLst/>
                        </a:rPr>
                        <a:t>-</a:t>
                      </a:r>
                      <a:r>
                        <a:rPr lang="en-US" sz="1600" u="sng" strike="noStrike" dirty="0" err="1">
                          <a:effectLst/>
                        </a:rPr>
                        <a:t>ture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I/O</a:t>
                      </a:r>
                      <a:br>
                        <a:rPr lang="en-US" sz="1600" u="sng" strike="noStrike" dirty="0">
                          <a:effectLst/>
                        </a:rPr>
                      </a:br>
                      <a:r>
                        <a:rPr lang="en-US" sz="1600" u="sng" strike="noStrike" dirty="0">
                          <a:effectLst/>
                        </a:rPr>
                        <a:t>Bus</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Release</a:t>
                      </a:r>
                      <a:br>
                        <a:rPr lang="en-US" sz="1600" u="sng" strike="noStrike" dirty="0">
                          <a:effectLst/>
                        </a:rPr>
                      </a:br>
                      <a:r>
                        <a:rPr lang="en-US" sz="1600" u="sng" strike="noStrike" dirty="0">
                          <a:effectLst/>
                        </a:rPr>
                        <a:t>Date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r>
              <a:tr h="359843">
                <a:tc>
                  <a:txBody>
                    <a:bodyPr/>
                    <a:lstStyle/>
                    <a:p>
                      <a:pPr algn="l" fontAlgn="t"/>
                      <a:r>
                        <a:rPr lang="en-US" sz="1600" u="none" strike="noStrike" dirty="0">
                          <a:effectLst/>
                        </a:rPr>
                        <a:t>01.</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err="1">
                          <a:effectLst/>
                        </a:rPr>
                        <a:t>Haswell</a:t>
                      </a:r>
                      <a:r>
                        <a:rPr lang="en-US" sz="1600" u="none" strike="noStrike" dirty="0">
                          <a:effectLst/>
                        </a:rPr>
                        <a:t>-E</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8</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20MB</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LGA 2011-3</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140 W</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22nm</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Direct Media Interface</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september </a:t>
                      </a:r>
                      <a:br>
                        <a:rPr lang="en-US" sz="1600" u="none" strike="noStrike">
                          <a:effectLst/>
                        </a:rPr>
                      </a:br>
                      <a:r>
                        <a:rPr lang="en-US" sz="1600" u="none" strike="noStrike">
                          <a:effectLst/>
                        </a:rPr>
                        <a:t>2014</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r>
              <a:tr h="41209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6</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15MB</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5984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r>
              <a:tr h="371088">
                <a:tc>
                  <a:txBody>
                    <a:bodyPr/>
                    <a:lstStyle/>
                    <a:p>
                      <a:pPr algn="l" fontAlgn="t"/>
                      <a:r>
                        <a:rPr lang="en-US" sz="1600" u="none" strike="noStrike">
                          <a:effectLst/>
                        </a:rPr>
                        <a:t>02.</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Haswell-DT</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8MB</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3">
                  <a:txBody>
                    <a:bodyPr/>
                    <a:lstStyle/>
                    <a:p>
                      <a:pPr algn="l" fontAlgn="t"/>
                      <a:r>
                        <a:rPr lang="en-US" sz="1600" u="none" strike="noStrike" dirty="0">
                          <a:effectLst/>
                        </a:rPr>
                        <a:t>HD-4600</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LGA 1150</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84W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22nm</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Direct</a:t>
                      </a:r>
                      <a:br>
                        <a:rPr lang="en-US" sz="1600" u="none" strike="noStrike" dirty="0">
                          <a:effectLst/>
                        </a:rPr>
                      </a:br>
                      <a:r>
                        <a:rPr lang="en-US" sz="1600" u="none" strike="noStrike" dirty="0">
                          <a:effectLst/>
                        </a:rPr>
                        <a:t>media</a:t>
                      </a:r>
                      <a:br>
                        <a:rPr lang="en-US" sz="1600" u="none" strike="noStrike" dirty="0">
                          <a:effectLst/>
                        </a:rPr>
                      </a:br>
                      <a:r>
                        <a:rPr lang="en-US" sz="1600" u="none" strike="noStrike" dirty="0">
                          <a:effectLst/>
                        </a:rPr>
                        <a:t>Interface,</a:t>
                      </a:r>
                      <a:br>
                        <a:rPr lang="en-US" sz="1600" u="none" strike="noStrike" dirty="0">
                          <a:effectLst/>
                        </a:rPr>
                      </a:br>
                      <a:r>
                        <a:rPr lang="en-US" sz="1600" u="none" strike="noStrike" dirty="0">
                          <a:effectLst/>
                        </a:rPr>
                        <a:t>Integrated</a:t>
                      </a:r>
                      <a:br>
                        <a:rPr lang="en-US" sz="1600" u="none" strike="noStrike" dirty="0">
                          <a:effectLst/>
                        </a:rPr>
                      </a:br>
                      <a:r>
                        <a:rPr lang="en-US" sz="1600" u="none" strike="noStrike" dirty="0">
                          <a:effectLst/>
                        </a:rPr>
                        <a:t>GPU</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a:effectLst/>
                        </a:rPr>
                        <a:t>June</a:t>
                      </a:r>
                      <a:br>
                        <a:rPr lang="en-US" sz="1600" u="none" strike="noStrike">
                          <a:effectLst/>
                        </a:rPr>
                      </a:br>
                      <a:r>
                        <a:rPr lang="en-US" sz="1600" u="none" strike="noStrike">
                          <a:effectLst/>
                        </a:rPr>
                        <a:t>2013</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r>
              <a:tr h="35984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65W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5984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45W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26209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IRIS PRO 5200</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10" name="Slide Number Placeholder 9"/>
          <p:cNvSpPr>
            <a:spLocks noGrp="1"/>
          </p:cNvSpPr>
          <p:nvPr>
            <p:ph type="sldNum" sz="quarter" idx="12"/>
          </p:nvPr>
        </p:nvSpPr>
        <p:spPr/>
        <p:txBody>
          <a:bodyPr/>
          <a:lstStyle/>
          <a:p>
            <a:fld id="{4F1A5466-609E-4CD6-934F-32AF58A03839}" type="slidenum">
              <a:rPr lang="en-US" smtClean="0"/>
              <a:t>3</a:t>
            </a:fld>
            <a:endParaRPr lang="en-US"/>
          </a:p>
        </p:txBody>
      </p:sp>
    </p:spTree>
    <p:extLst>
      <p:ext uri="{BB962C8B-B14F-4D97-AF65-F5344CB8AC3E}">
        <p14:creationId xmlns:p14="http://schemas.microsoft.com/office/powerpoint/2010/main" val="3989690753"/>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12" presetClass="entr" presetSubtype="4"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p:tgtEl>
                                          <p:spTgt spid="5"/>
                                        </p:tgtEl>
                                        <p:attrNameLst>
                                          <p:attrName>ppt_y</p:attrName>
                                        </p:attrNameLst>
                                      </p:cBhvr>
                                      <p:tavLst>
                                        <p:tav tm="0">
                                          <p:val>
                                            <p:strVal val="#ppt_y+#ppt_h*1.125000"/>
                                          </p:val>
                                        </p:tav>
                                        <p:tav tm="100000">
                                          <p:val>
                                            <p:strVal val="#ppt_y"/>
                                          </p:val>
                                        </p:tav>
                                      </p:tavLst>
                                    </p:anim>
                                    <p:animEffect transition="in" filter="wipe(up)">
                                      <p:cBhvr>
                                        <p:cTn id="12" dur="1000"/>
                                        <p:tgtEl>
                                          <p:spTgt spid="5"/>
                                        </p:tgtEl>
                                      </p:cBhvr>
                                    </p:animEffect>
                                  </p:childTnLst>
                                </p:cTn>
                              </p:par>
                            </p:childTnLst>
                          </p:cTn>
                        </p:par>
                        <p:par>
                          <p:cTn id="13" fill="hold">
                            <p:stCondLst>
                              <p:cond delay="4000"/>
                            </p:stCondLst>
                            <p:childTnLst>
                              <p:par>
                                <p:cTn id="14" presetID="12" presetClass="entr" presetSubtype="4" fill="hold" grpId="0" nodeType="afterEffect">
                                  <p:stCondLst>
                                    <p:cond delay="10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p:tgtEl>
                                          <p:spTgt spid="6"/>
                                        </p:tgtEl>
                                        <p:attrNameLst>
                                          <p:attrName>ppt_y</p:attrName>
                                        </p:attrNameLst>
                                      </p:cBhvr>
                                      <p:tavLst>
                                        <p:tav tm="0">
                                          <p:val>
                                            <p:strVal val="#ppt_y+#ppt_h*1.125000"/>
                                          </p:val>
                                        </p:tav>
                                        <p:tav tm="100000">
                                          <p:val>
                                            <p:strVal val="#ppt_y"/>
                                          </p:val>
                                        </p:tav>
                                      </p:tavLst>
                                    </p:anim>
                                    <p:animEffect transition="in" filter="wipe(up)">
                                      <p:cBhvr>
                                        <p:cTn id="17" dur="1000"/>
                                        <p:tgtEl>
                                          <p:spTgt spid="6"/>
                                        </p:tgtEl>
                                      </p:cBhvr>
                                    </p:animEffect>
                                  </p:childTnLst>
                                </p:cTn>
                              </p:par>
                            </p:childTnLst>
                          </p:cTn>
                        </p:par>
                        <p:par>
                          <p:cTn id="18" fill="hold">
                            <p:stCondLst>
                              <p:cond delay="6000"/>
                            </p:stCondLst>
                            <p:childTnLst>
                              <p:par>
                                <p:cTn id="19" presetID="14" presetClass="entr" presetSubtype="10" fill="hold" nodeType="afterEffect">
                                  <p:stCondLst>
                                    <p:cond delay="100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1000"/>
                                        <p:tgtEl>
                                          <p:spTgt spid="8"/>
                                        </p:tgtEl>
                                      </p:cBhvr>
                                    </p:animEffect>
                                  </p:childTnLst>
                                </p:cTn>
                              </p:par>
                            </p:childTnLst>
                          </p:cTn>
                        </p:par>
                        <p:par>
                          <p:cTn id="22" fill="hold">
                            <p:stCondLst>
                              <p:cond delay="8000"/>
                            </p:stCondLst>
                            <p:childTnLst>
                              <p:par>
                                <p:cTn id="23" presetID="12" presetClass="entr" presetSubtype="4" fill="hold" nodeType="afterEffect">
                                  <p:stCondLst>
                                    <p:cond delay="10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2000"/>
                                        <p:tgtEl>
                                          <p:spTgt spid="9"/>
                                        </p:tgtEl>
                                        <p:attrNameLst>
                                          <p:attrName>ppt_y</p:attrName>
                                        </p:attrNameLst>
                                      </p:cBhvr>
                                      <p:tavLst>
                                        <p:tav tm="0">
                                          <p:val>
                                            <p:strVal val="#ppt_y+#ppt_h*1.125000"/>
                                          </p:val>
                                        </p:tav>
                                        <p:tav tm="100000">
                                          <p:val>
                                            <p:strVal val="#ppt_y"/>
                                          </p:val>
                                        </p:tav>
                                      </p:tavLst>
                                    </p:anim>
                                    <p:animEffect transition="in" filter="wipe(up)">
                                      <p:cBhvr>
                                        <p:cTn id="2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358451837"/>
              </p:ext>
            </p:extLst>
          </p:nvPr>
        </p:nvGraphicFramePr>
        <p:xfrm>
          <a:off x="545592" y="630806"/>
          <a:ext cx="11061191" cy="5126607"/>
        </p:xfrm>
        <a:graphic>
          <a:graphicData uri="http://schemas.openxmlformats.org/drawingml/2006/table">
            <a:tbl>
              <a:tblPr>
                <a:tableStyleId>{5C22544A-7EE6-4342-B048-85BDC9FD1C3A}</a:tableStyleId>
              </a:tblPr>
              <a:tblGrid>
                <a:gridCol w="876857"/>
                <a:gridCol w="1027567"/>
                <a:gridCol w="1114340"/>
                <a:gridCol w="1082371"/>
                <a:gridCol w="803786"/>
                <a:gridCol w="1242215"/>
                <a:gridCol w="1023000"/>
                <a:gridCol w="876857"/>
                <a:gridCol w="876857"/>
                <a:gridCol w="1004733"/>
                <a:gridCol w="1132608"/>
              </a:tblGrid>
              <a:tr h="1307722">
                <a:tc>
                  <a:txBody>
                    <a:bodyPr/>
                    <a:lstStyle/>
                    <a:p>
                      <a:pPr algn="l" fontAlgn="ctr"/>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Code</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No. of </a:t>
                      </a:r>
                      <a:br>
                        <a:rPr lang="en-US" sz="1600" u="sng" strike="noStrike" dirty="0">
                          <a:effectLst/>
                        </a:rPr>
                      </a:br>
                      <a:r>
                        <a:rPr lang="en-US" sz="1600" u="sng" strike="noStrike" dirty="0">
                          <a:effectLst/>
                        </a:rPr>
                        <a:t>Cores</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GPU</a:t>
                      </a:r>
                      <a:br>
                        <a:rPr lang="en-US" sz="1600" u="sng" strike="noStrike" dirty="0">
                          <a:effectLst/>
                        </a:rPr>
                      </a:br>
                      <a:r>
                        <a:rPr lang="en-US" sz="1600" u="sng" strike="noStrike" dirty="0">
                          <a:effectLst/>
                        </a:rPr>
                        <a:t> Model</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Socket</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Process</a:t>
                      </a:r>
                      <a:br>
                        <a:rPr lang="en-US" sz="1600" u="sng" strike="noStrike" dirty="0">
                          <a:effectLst/>
                        </a:rPr>
                      </a:br>
                      <a:r>
                        <a:rPr lang="en-US" sz="1600" u="sng" strike="noStrike" dirty="0">
                          <a:effectLst/>
                        </a:rPr>
                        <a:t>of</a:t>
                      </a:r>
                      <a:br>
                        <a:rPr lang="en-US" sz="1600" u="sng" strike="noStrike" dirty="0">
                          <a:effectLst/>
                        </a:rPr>
                      </a:br>
                      <a:r>
                        <a:rPr lang="en-US" sz="1600" u="sng" strike="noStrike" dirty="0" err="1">
                          <a:effectLst/>
                        </a:rPr>
                        <a:t>manufac</a:t>
                      </a:r>
                      <a:r>
                        <a:rPr lang="en-US" sz="1600" u="sng" strike="noStrike" dirty="0">
                          <a:effectLst/>
                        </a:rPr>
                        <a:t/>
                      </a:r>
                      <a:br>
                        <a:rPr lang="en-US" sz="1600" u="sng" strike="noStrike" dirty="0">
                          <a:effectLst/>
                        </a:rPr>
                      </a:br>
                      <a:r>
                        <a:rPr lang="en-US" sz="1600" u="sng" strike="noStrike" dirty="0">
                          <a:effectLst/>
                        </a:rPr>
                        <a:t>-</a:t>
                      </a:r>
                      <a:r>
                        <a:rPr lang="en-US" sz="1600" u="sng" strike="noStrike" dirty="0" err="1">
                          <a:effectLst/>
                        </a:rPr>
                        <a:t>ture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I/O</a:t>
                      </a:r>
                      <a:br>
                        <a:rPr lang="en-US" sz="1600" u="sng" strike="noStrike" dirty="0">
                          <a:effectLst/>
                        </a:rPr>
                      </a:br>
                      <a:r>
                        <a:rPr lang="en-US" sz="1600" u="sng" strike="noStrike" dirty="0">
                          <a:effectLst/>
                        </a:rPr>
                        <a:t>Bus</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c>
                  <a:txBody>
                    <a:bodyPr/>
                    <a:lstStyle/>
                    <a:p>
                      <a:pPr algn="l" fontAlgn="ctr"/>
                      <a:r>
                        <a:rPr lang="en-US" sz="1600" u="sng" strike="noStrike" dirty="0">
                          <a:effectLst/>
                        </a:rPr>
                        <a:t>Release</a:t>
                      </a:r>
                      <a:br>
                        <a:rPr lang="en-US" sz="1600" u="sng" strike="noStrike" dirty="0">
                          <a:effectLst/>
                        </a:rPr>
                      </a:br>
                      <a:r>
                        <a:rPr lang="en-US" sz="1600" u="sng" strike="noStrike" dirty="0">
                          <a:effectLst/>
                        </a:rPr>
                        <a:t>Date</a:t>
                      </a:r>
                      <a:endParaRPr lang="en-US" sz="1600" b="1" i="1" u="sng" strike="noStrike" dirty="0">
                        <a:solidFill>
                          <a:srgbClr val="000000"/>
                        </a:solidFill>
                        <a:effectLst/>
                        <a:latin typeface="Calibri" panose="020F0502020204030204" pitchFamily="34" charset="0"/>
                      </a:endParaRPr>
                    </a:p>
                  </a:txBody>
                  <a:tcPr marL="6863" marR="6863" marT="6863" marB="0" anchor="ctr">
                    <a:solidFill>
                      <a:schemeClr val="accent1">
                        <a:lumMod val="20000"/>
                        <a:lumOff val="80000"/>
                      </a:schemeClr>
                    </a:solidFill>
                  </a:tcPr>
                </a:tc>
              </a:tr>
              <a:tr h="387710">
                <a:tc>
                  <a:txBody>
                    <a:bodyPr/>
                    <a:lstStyle/>
                    <a:p>
                      <a:pPr algn="l" fontAlgn="t"/>
                      <a:r>
                        <a:rPr lang="en-US" sz="1600" u="none" strike="noStrike" dirty="0">
                          <a:effectLst/>
                        </a:rPr>
                        <a:t>03.</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err="1">
                          <a:effectLst/>
                        </a:rPr>
                        <a:t>Haswell</a:t>
                      </a:r>
                      <a:r>
                        <a:rPr lang="en-US" sz="1600" u="none" strike="noStrike" dirty="0">
                          <a:effectLst/>
                        </a:rPr>
                        <a:t>-DT</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3">
                  <a:txBody>
                    <a:bodyPr/>
                    <a:lstStyle/>
                    <a:p>
                      <a:pPr algn="l" fontAlgn="t"/>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3">
                  <a:txBody>
                    <a:bodyPr/>
                    <a:lstStyle/>
                    <a:p>
                      <a:pPr algn="l" fontAlgn="t"/>
                      <a:r>
                        <a:rPr lang="en-US" sz="1600" u="none" strike="noStrike">
                          <a:effectLst/>
                        </a:rPr>
                        <a:t>6MB</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3">
                  <a:txBody>
                    <a:bodyPr/>
                    <a:lstStyle/>
                    <a:p>
                      <a:pPr algn="l" fontAlgn="t"/>
                      <a:r>
                        <a:rPr lang="en-US" sz="1600" u="none" strike="noStrike">
                          <a:effectLst/>
                        </a:rPr>
                        <a:t>HD-4600</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a:effectLst/>
                        </a:rPr>
                        <a:t>LGA 1150</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84W</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5">
                  <a:txBody>
                    <a:bodyPr/>
                    <a:lstStyle/>
                    <a:p>
                      <a:pPr algn="l" fontAlgn="t"/>
                      <a:r>
                        <a:rPr lang="en-US" sz="1600" u="none" strike="noStrike">
                          <a:effectLst/>
                        </a:rPr>
                        <a:t>22nm</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5">
                  <a:txBody>
                    <a:bodyPr/>
                    <a:lstStyle/>
                    <a:p>
                      <a:pPr algn="l" fontAlgn="t"/>
                      <a:r>
                        <a:rPr lang="en-US" sz="1600" u="none" strike="noStrike">
                          <a:effectLst/>
                        </a:rPr>
                        <a:t>Direct</a:t>
                      </a:r>
                      <a:br>
                        <a:rPr lang="en-US" sz="1600" u="none" strike="noStrike">
                          <a:effectLst/>
                        </a:rPr>
                      </a:br>
                      <a:r>
                        <a:rPr lang="en-US" sz="1600" u="none" strike="noStrike">
                          <a:effectLst/>
                        </a:rPr>
                        <a:t>media</a:t>
                      </a:r>
                      <a:br>
                        <a:rPr lang="en-US" sz="1600" u="none" strike="noStrike">
                          <a:effectLst/>
                        </a:rPr>
                      </a:br>
                      <a:r>
                        <a:rPr lang="en-US" sz="1600" u="none" strike="noStrike">
                          <a:effectLst/>
                        </a:rPr>
                        <a:t>Interface,</a:t>
                      </a:r>
                      <a:br>
                        <a:rPr lang="en-US" sz="1600" u="none" strike="noStrike">
                          <a:effectLst/>
                        </a:rPr>
                      </a:br>
                      <a:r>
                        <a:rPr lang="en-US" sz="1600" u="none" strike="noStrike">
                          <a:effectLst/>
                        </a:rPr>
                        <a:t>Integrated</a:t>
                      </a:r>
                      <a:br>
                        <a:rPr lang="en-US" sz="1600" u="none" strike="noStrike">
                          <a:effectLst/>
                        </a:rPr>
                      </a:br>
                      <a:r>
                        <a:rPr lang="en-US" sz="1600" u="none" strike="noStrike">
                          <a:effectLst/>
                        </a:rPr>
                        <a:t>GPU</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5">
                  <a:txBody>
                    <a:bodyPr/>
                    <a:lstStyle/>
                    <a:p>
                      <a:pPr algn="l" fontAlgn="t"/>
                      <a:r>
                        <a:rPr lang="en-US" sz="1600" u="none" strike="noStrike">
                          <a:effectLst/>
                        </a:rPr>
                        <a:t>June</a:t>
                      </a:r>
                      <a:br>
                        <a:rPr lang="en-US" sz="1600" u="none" strike="noStrike">
                          <a:effectLst/>
                        </a:rPr>
                      </a:br>
                      <a:r>
                        <a:rPr lang="en-US" sz="1600" u="none" strike="noStrike">
                          <a:effectLst/>
                        </a:rPr>
                        <a:t>2013</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r>
              <a:tr h="387710">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8771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45W</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8771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4MB</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a:effectLst/>
                        </a:rPr>
                        <a:t>IRIS PRO</a:t>
                      </a:r>
                      <a:br>
                        <a:rPr lang="en-US" sz="1600" u="none" strike="noStrike">
                          <a:effectLst/>
                        </a:rPr>
                      </a:br>
                      <a:r>
                        <a:rPr lang="en-US" sz="1600" u="none" strike="noStrike">
                          <a:effectLst/>
                        </a:rPr>
                        <a:t>5200</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8771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BGA 1364</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65W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1738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r>
              <a:tr h="387710">
                <a:tc>
                  <a:txBody>
                    <a:bodyPr/>
                    <a:lstStyle/>
                    <a:p>
                      <a:pPr algn="l" fontAlgn="t"/>
                      <a:r>
                        <a:rPr lang="en-US" sz="1600" u="none" strike="noStrike">
                          <a:effectLst/>
                        </a:rPr>
                        <a:t>04.</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err="1">
                          <a:effectLst/>
                        </a:rPr>
                        <a:t>Haswell</a:t>
                      </a:r>
                      <a:r>
                        <a:rPr lang="en-US" sz="1600" u="none" strike="noStrike" dirty="0">
                          <a:effectLst/>
                        </a:rPr>
                        <a:t>-DT</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I3</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4MB</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2">
                  <a:txBody>
                    <a:bodyPr/>
                    <a:lstStyle/>
                    <a:p>
                      <a:pPr algn="l" fontAlgn="t"/>
                      <a:r>
                        <a:rPr lang="en-US" sz="1600" u="none" strike="noStrike" dirty="0">
                          <a:effectLst/>
                        </a:rPr>
                        <a:t>HD-4600</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LGA 1150</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54W</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a:effectLst/>
                        </a:rPr>
                        <a:t>22nm</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a:effectLst/>
                        </a:rPr>
                        <a:t>Direct</a:t>
                      </a:r>
                      <a:br>
                        <a:rPr lang="en-US" sz="1600" u="none" strike="noStrike">
                          <a:effectLst/>
                        </a:rPr>
                      </a:br>
                      <a:r>
                        <a:rPr lang="en-US" sz="1600" u="none" strike="noStrike">
                          <a:effectLst/>
                        </a:rPr>
                        <a:t>media</a:t>
                      </a:r>
                      <a:br>
                        <a:rPr lang="en-US" sz="1600" u="none" strike="noStrike">
                          <a:effectLst/>
                        </a:rPr>
                      </a:br>
                      <a:r>
                        <a:rPr lang="en-US" sz="1600" u="none" strike="noStrike">
                          <a:effectLst/>
                        </a:rPr>
                        <a:t>Interface,</a:t>
                      </a:r>
                      <a:br>
                        <a:rPr lang="en-US" sz="1600" u="none" strike="noStrike">
                          <a:effectLst/>
                        </a:rPr>
                      </a:br>
                      <a:r>
                        <a:rPr lang="en-US" sz="1600" u="none" strike="noStrike">
                          <a:effectLst/>
                        </a:rPr>
                        <a:t>Integrated</a:t>
                      </a:r>
                      <a:br>
                        <a:rPr lang="en-US" sz="1600" u="none" strike="noStrike">
                          <a:effectLst/>
                        </a:rPr>
                      </a:br>
                      <a:r>
                        <a:rPr lang="en-US" sz="1600" u="none" strike="noStrike">
                          <a:effectLst/>
                        </a:rPr>
                        <a:t>GPU</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rowSpan="4">
                  <a:txBody>
                    <a:bodyPr/>
                    <a:lstStyle/>
                    <a:p>
                      <a:pPr algn="l" fontAlgn="t"/>
                      <a:r>
                        <a:rPr lang="en-US" sz="1600" u="none" strike="noStrike" dirty="0">
                          <a:effectLst/>
                        </a:rPr>
                        <a:t>September </a:t>
                      </a:r>
                      <a:br>
                        <a:rPr lang="en-US" sz="1600" u="none" strike="noStrike" dirty="0">
                          <a:effectLst/>
                        </a:rPr>
                      </a:br>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r>
              <a:tr h="38771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Core I3</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8771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HD-4400</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a:txBody>
                    <a:bodyPr/>
                    <a:lstStyle/>
                    <a:p>
                      <a:pPr algn="l" fontAlgn="t"/>
                      <a:r>
                        <a:rPr lang="en-US" sz="1600" u="none" strike="noStrike" dirty="0">
                          <a:effectLst/>
                        </a:rPr>
                        <a:t>54W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99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6863" marR="6863" marT="6863"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3" name="Slide Number Placeholder 2"/>
          <p:cNvSpPr>
            <a:spLocks noGrp="1"/>
          </p:cNvSpPr>
          <p:nvPr>
            <p:ph type="sldNum" sz="quarter" idx="12"/>
          </p:nvPr>
        </p:nvSpPr>
        <p:spPr/>
        <p:txBody>
          <a:bodyPr/>
          <a:lstStyle/>
          <a:p>
            <a:fld id="{4F1A5466-609E-4CD6-934F-32AF58A03839}" type="slidenum">
              <a:rPr lang="en-US" smtClean="0"/>
              <a:t>4</a:t>
            </a:fld>
            <a:endParaRPr lang="en-US"/>
          </a:p>
        </p:txBody>
      </p:sp>
    </p:spTree>
    <p:extLst>
      <p:ext uri="{BB962C8B-B14F-4D97-AF65-F5344CB8AC3E}">
        <p14:creationId xmlns:p14="http://schemas.microsoft.com/office/powerpoint/2010/main" val="1606364065"/>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p:tgtEl>
                                          <p:spTgt spid="2"/>
                                        </p:tgtEl>
                                        <p:attrNameLst>
                                          <p:attrName>ppt_y</p:attrName>
                                        </p:attrNameLst>
                                      </p:cBhvr>
                                      <p:tavLst>
                                        <p:tav tm="0">
                                          <p:val>
                                            <p:strVal val="#ppt_y+#ppt_h*1.125000"/>
                                          </p:val>
                                        </p:tav>
                                        <p:tav tm="100000">
                                          <p:val>
                                            <p:strVal val="#ppt_y"/>
                                          </p:val>
                                        </p:tav>
                                      </p:tavLst>
                                    </p:anim>
                                    <p:animEffect transition="in" filter="wipe(up)">
                                      <p:cBhvr>
                                        <p:cTn id="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sp>
        <p:nvSpPr>
          <p:cNvPr id="5" name="TextBox 4"/>
          <p:cNvSpPr txBox="1"/>
          <p:nvPr/>
        </p:nvSpPr>
        <p:spPr>
          <a:xfrm>
            <a:off x="387530" y="-158936"/>
            <a:ext cx="8390709" cy="1107996"/>
          </a:xfrm>
          <a:prstGeom prst="rect">
            <a:avLst/>
          </a:prstGeom>
          <a:noFill/>
        </p:spPr>
        <p:txBody>
          <a:bodyPr wrap="square" rtlCol="0">
            <a:spAutoFit/>
          </a:bodyPr>
          <a:lstStyle/>
          <a:p>
            <a:r>
              <a:rPr lang="en-US" sz="6600" b="1" i="1" u="sng" dirty="0">
                <a:solidFill>
                  <a:schemeClr val="tx2">
                    <a:lumMod val="75000"/>
                  </a:schemeClr>
                </a:solidFill>
              </a:rPr>
              <a:t>5</a:t>
            </a:r>
            <a:r>
              <a:rPr lang="en-US" sz="4000" b="1" i="1" u="sng" baseline="30000" dirty="0" smtClean="0">
                <a:solidFill>
                  <a:schemeClr val="tx2">
                    <a:lumMod val="75000"/>
                  </a:schemeClr>
                </a:solidFill>
              </a:rPr>
              <a:t>th</a:t>
            </a:r>
            <a:r>
              <a:rPr lang="en-US" sz="4000" b="1" i="1" u="sng" dirty="0" smtClean="0">
                <a:solidFill>
                  <a:schemeClr val="tx2">
                    <a:lumMod val="75000"/>
                  </a:schemeClr>
                </a:solidFill>
              </a:rPr>
              <a:t> generation microprocessors:</a:t>
            </a:r>
            <a:endParaRPr lang="en-US" sz="4000" b="1" i="1" dirty="0">
              <a:solidFill>
                <a:schemeClr val="tx2">
                  <a:lumMod val="75000"/>
                </a:schemeClr>
              </a:solidFill>
            </a:endParaRPr>
          </a:p>
        </p:txBody>
      </p:sp>
      <p:sp>
        <p:nvSpPr>
          <p:cNvPr id="6" name="TextBox 5"/>
          <p:cNvSpPr txBox="1"/>
          <p:nvPr/>
        </p:nvSpPr>
        <p:spPr>
          <a:xfrm>
            <a:off x="433251" y="855617"/>
            <a:ext cx="4824549" cy="3046988"/>
          </a:xfrm>
          <a:prstGeom prst="rect">
            <a:avLst/>
          </a:prstGeom>
          <a:noFill/>
        </p:spPr>
        <p:txBody>
          <a:bodyPr wrap="square" rtlCol="0">
            <a:spAutoFit/>
          </a:bodyPr>
          <a:lstStyle/>
          <a:p>
            <a:pPr lvl="0"/>
            <a:r>
              <a:rPr lang="en-US" sz="2400" i="1" dirty="0" err="1" smtClean="0">
                <a:solidFill>
                  <a:schemeClr val="tx2">
                    <a:lumMod val="75000"/>
                  </a:schemeClr>
                </a:solidFill>
              </a:rPr>
              <a:t>Broadwell</a:t>
            </a:r>
            <a:r>
              <a:rPr lang="en-US" sz="2400" i="1" dirty="0" smtClean="0">
                <a:solidFill>
                  <a:schemeClr val="tx2">
                    <a:lumMod val="75000"/>
                  </a:schemeClr>
                </a:solidFill>
              </a:rPr>
              <a:t> is the 5th Generation Core Processor microarchitecture and was released by Intel in </a:t>
            </a:r>
            <a:r>
              <a:rPr lang="en-US" sz="2400" i="1" dirty="0" err="1" smtClean="0">
                <a:solidFill>
                  <a:schemeClr val="tx2">
                    <a:lumMod val="75000"/>
                  </a:schemeClr>
                </a:solidFill>
              </a:rPr>
              <a:t>september</a:t>
            </a:r>
            <a:r>
              <a:rPr lang="en-US" sz="2400" i="1" dirty="0" smtClean="0">
                <a:solidFill>
                  <a:schemeClr val="tx2">
                    <a:lumMod val="75000"/>
                  </a:schemeClr>
                </a:solidFill>
              </a:rPr>
              <a:t> 2014. It is the first to use 14nm chip. Additionally, Mobile processors were launched in </a:t>
            </a:r>
            <a:r>
              <a:rPr lang="en-US" sz="2400" i="1" dirty="0" err="1" smtClean="0">
                <a:solidFill>
                  <a:schemeClr val="tx2">
                    <a:lumMod val="75000"/>
                  </a:schemeClr>
                </a:solidFill>
              </a:rPr>
              <a:t>january</a:t>
            </a:r>
            <a:r>
              <a:rPr lang="en-US" sz="2400" i="1" dirty="0" smtClean="0">
                <a:solidFill>
                  <a:schemeClr val="tx2">
                    <a:lumMod val="75000"/>
                  </a:schemeClr>
                </a:solidFill>
              </a:rPr>
              <a:t> 2015 and Desktop core i5 and i7 processors were released in </a:t>
            </a:r>
            <a:r>
              <a:rPr lang="en-US" sz="2400" i="1" dirty="0" err="1" smtClean="0">
                <a:solidFill>
                  <a:schemeClr val="tx2">
                    <a:lumMod val="75000"/>
                  </a:schemeClr>
                </a:solidFill>
              </a:rPr>
              <a:t>june</a:t>
            </a:r>
            <a:r>
              <a:rPr lang="en-US" sz="2400" i="1" dirty="0" smtClean="0">
                <a:solidFill>
                  <a:schemeClr val="tx2">
                    <a:lumMod val="75000"/>
                  </a:schemeClr>
                </a:solidFill>
              </a:rPr>
              <a:t> 2015.</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5440" y="924692"/>
            <a:ext cx="6400800" cy="2977914"/>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366038187"/>
              </p:ext>
            </p:extLst>
          </p:nvPr>
        </p:nvGraphicFramePr>
        <p:xfrm>
          <a:off x="433253" y="4061540"/>
          <a:ext cx="11392989" cy="2644059"/>
        </p:xfrm>
        <a:graphic>
          <a:graphicData uri="http://schemas.openxmlformats.org/drawingml/2006/table">
            <a:tbl>
              <a:tblPr>
                <a:tableStyleId>{5C22544A-7EE6-4342-B048-85BDC9FD1C3A}</a:tableStyleId>
              </a:tblPr>
              <a:tblGrid>
                <a:gridCol w="888847"/>
                <a:gridCol w="1277719"/>
                <a:gridCol w="1129577"/>
                <a:gridCol w="1097171"/>
                <a:gridCol w="814778"/>
                <a:gridCol w="1259201"/>
                <a:gridCol w="1036989"/>
                <a:gridCol w="888847"/>
                <a:gridCol w="888847"/>
                <a:gridCol w="1018471"/>
                <a:gridCol w="1092542"/>
              </a:tblGrid>
              <a:tr h="1279383">
                <a:tc>
                  <a:txBody>
                    <a:bodyPr/>
                    <a:lstStyle/>
                    <a:p>
                      <a:pPr algn="l" fontAlgn="ctr"/>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Code</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GPU</a:t>
                      </a:r>
                      <a:br>
                        <a:rPr lang="en-US" sz="1600" u="sng" strike="noStrike" dirty="0">
                          <a:effectLst/>
                        </a:rPr>
                      </a:br>
                      <a:r>
                        <a:rPr lang="en-US" sz="1600" u="sng" strike="noStrike" dirty="0">
                          <a:effectLst/>
                        </a:rPr>
                        <a:t> Model</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Socket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Process</a:t>
                      </a:r>
                      <a:br>
                        <a:rPr lang="en-US" sz="1600" u="sng" strike="noStrike" dirty="0">
                          <a:effectLst/>
                        </a:rPr>
                      </a:br>
                      <a:r>
                        <a:rPr lang="en-US" sz="1600" u="sng" strike="noStrike" dirty="0">
                          <a:effectLst/>
                        </a:rPr>
                        <a:t>of</a:t>
                      </a:r>
                      <a:br>
                        <a:rPr lang="en-US" sz="1600" u="sng" strike="noStrike" dirty="0">
                          <a:effectLst/>
                        </a:rPr>
                      </a:br>
                      <a:r>
                        <a:rPr lang="en-US" sz="1600" u="sng" strike="noStrike" dirty="0" err="1">
                          <a:effectLst/>
                        </a:rPr>
                        <a:t>manufac</a:t>
                      </a:r>
                      <a:r>
                        <a:rPr lang="en-US" sz="1600" u="sng" strike="noStrike" dirty="0">
                          <a:effectLst/>
                        </a:rPr>
                        <a:t/>
                      </a:r>
                      <a:br>
                        <a:rPr lang="en-US" sz="1600" u="sng" strike="noStrike" dirty="0">
                          <a:effectLst/>
                        </a:rPr>
                      </a:br>
                      <a:r>
                        <a:rPr lang="en-US" sz="1600" u="sng" strike="noStrike" dirty="0">
                          <a:effectLst/>
                        </a:rPr>
                        <a:t>-</a:t>
                      </a:r>
                      <a:r>
                        <a:rPr lang="en-US" sz="1600" u="sng" strike="noStrike" dirty="0" err="1">
                          <a:effectLst/>
                        </a:rPr>
                        <a:t>ture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I/O</a:t>
                      </a:r>
                      <a:br>
                        <a:rPr lang="en-US" sz="1600" u="sng" strike="noStrike" dirty="0">
                          <a:effectLst/>
                        </a:rPr>
                      </a:br>
                      <a:r>
                        <a:rPr lang="en-US" sz="1600" u="sng" strike="noStrike" dirty="0">
                          <a:effectLst/>
                        </a:rPr>
                        <a:t>Bus</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Release</a:t>
                      </a:r>
                      <a:br>
                        <a:rPr lang="en-US" sz="1600" u="sng" strike="noStrike" dirty="0">
                          <a:effectLst/>
                        </a:rPr>
                      </a:br>
                      <a:r>
                        <a:rPr lang="en-US" sz="1600" u="sng" strike="noStrike" dirty="0">
                          <a:effectLst/>
                        </a:rPr>
                        <a:t>Date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r>
              <a:tr h="454892">
                <a:tc>
                  <a:txBody>
                    <a:bodyPr/>
                    <a:lstStyle/>
                    <a:p>
                      <a:pPr algn="l" fontAlgn="t"/>
                      <a:r>
                        <a:rPr lang="en-US" sz="1600" u="none" strike="noStrike" dirty="0">
                          <a:effectLst/>
                        </a:rPr>
                        <a:t>01.</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Broadwell-E</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6/12</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15MB</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LGA 2011-3</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140 W</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14nm</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Direct Media Interface</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2016</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454892">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8/16</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20MB</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454892">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10/20</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25MB</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7" name="Slide Number Placeholder 6"/>
          <p:cNvSpPr>
            <a:spLocks noGrp="1"/>
          </p:cNvSpPr>
          <p:nvPr>
            <p:ph type="sldNum" sz="quarter" idx="12"/>
          </p:nvPr>
        </p:nvSpPr>
        <p:spPr/>
        <p:txBody>
          <a:bodyPr/>
          <a:lstStyle/>
          <a:p>
            <a:fld id="{4F1A5466-609E-4CD6-934F-32AF58A03839}" type="slidenum">
              <a:rPr lang="en-US" smtClean="0"/>
              <a:t>5</a:t>
            </a:fld>
            <a:endParaRPr lang="en-US"/>
          </a:p>
        </p:txBody>
      </p:sp>
    </p:spTree>
    <p:extLst>
      <p:ext uri="{BB962C8B-B14F-4D97-AF65-F5344CB8AC3E}">
        <p14:creationId xmlns:p14="http://schemas.microsoft.com/office/powerpoint/2010/main" val="2522587937"/>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12" presetClass="entr" presetSubtype="4"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p:tgtEl>
                                          <p:spTgt spid="5"/>
                                        </p:tgtEl>
                                        <p:attrNameLst>
                                          <p:attrName>ppt_y</p:attrName>
                                        </p:attrNameLst>
                                      </p:cBhvr>
                                      <p:tavLst>
                                        <p:tav tm="0">
                                          <p:val>
                                            <p:strVal val="#ppt_y+#ppt_h*1.125000"/>
                                          </p:val>
                                        </p:tav>
                                        <p:tav tm="100000">
                                          <p:val>
                                            <p:strVal val="#ppt_y"/>
                                          </p:val>
                                        </p:tav>
                                      </p:tavLst>
                                    </p:anim>
                                    <p:animEffect transition="in" filter="wipe(up)">
                                      <p:cBhvr>
                                        <p:cTn id="12" dur="1000"/>
                                        <p:tgtEl>
                                          <p:spTgt spid="5"/>
                                        </p:tgtEl>
                                      </p:cBhvr>
                                    </p:animEffect>
                                  </p:childTnLst>
                                </p:cTn>
                              </p:par>
                            </p:childTnLst>
                          </p:cTn>
                        </p:par>
                        <p:par>
                          <p:cTn id="13" fill="hold">
                            <p:stCondLst>
                              <p:cond delay="4000"/>
                            </p:stCondLst>
                            <p:childTnLst>
                              <p:par>
                                <p:cTn id="14" presetID="12" presetClass="entr" presetSubtype="4" fill="hold" grpId="0" nodeType="afterEffect">
                                  <p:stCondLst>
                                    <p:cond delay="10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p:tgtEl>
                                          <p:spTgt spid="6"/>
                                        </p:tgtEl>
                                        <p:attrNameLst>
                                          <p:attrName>ppt_y</p:attrName>
                                        </p:attrNameLst>
                                      </p:cBhvr>
                                      <p:tavLst>
                                        <p:tav tm="0">
                                          <p:val>
                                            <p:strVal val="#ppt_y+#ppt_h*1.125000"/>
                                          </p:val>
                                        </p:tav>
                                        <p:tav tm="100000">
                                          <p:val>
                                            <p:strVal val="#ppt_y"/>
                                          </p:val>
                                        </p:tav>
                                      </p:tavLst>
                                    </p:anim>
                                    <p:animEffect transition="in" filter="wipe(up)">
                                      <p:cBhvr>
                                        <p:cTn id="17" dur="1000"/>
                                        <p:tgtEl>
                                          <p:spTgt spid="6"/>
                                        </p:tgtEl>
                                      </p:cBhvr>
                                    </p:animEffect>
                                  </p:childTnLst>
                                </p:cTn>
                              </p:par>
                            </p:childTnLst>
                          </p:cTn>
                        </p:par>
                        <p:par>
                          <p:cTn id="18" fill="hold">
                            <p:stCondLst>
                              <p:cond delay="6000"/>
                            </p:stCondLst>
                            <p:childTnLst>
                              <p:par>
                                <p:cTn id="19" presetID="14" presetClass="entr" presetSubtype="10" fill="hold" nodeType="afterEffect">
                                  <p:stCondLst>
                                    <p:cond delay="100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1000"/>
                                        <p:tgtEl>
                                          <p:spTgt spid="2"/>
                                        </p:tgtEl>
                                      </p:cBhvr>
                                    </p:animEffect>
                                  </p:childTnLst>
                                </p:cTn>
                              </p:par>
                            </p:childTnLst>
                          </p:cTn>
                        </p:par>
                        <p:par>
                          <p:cTn id="22" fill="hold">
                            <p:stCondLst>
                              <p:cond delay="8000"/>
                            </p:stCondLst>
                            <p:childTnLst>
                              <p:par>
                                <p:cTn id="23" presetID="12" presetClass="entr" presetSubtype="4" fill="hold" nodeType="afterEffect">
                                  <p:stCondLst>
                                    <p:cond delay="10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000"/>
                                        <p:tgtEl>
                                          <p:spTgt spid="3"/>
                                        </p:tgtEl>
                                        <p:attrNameLst>
                                          <p:attrName>ppt_y</p:attrName>
                                        </p:attrNameLst>
                                      </p:cBhvr>
                                      <p:tavLst>
                                        <p:tav tm="0">
                                          <p:val>
                                            <p:strVal val="#ppt_y+#ppt_h*1.125000"/>
                                          </p:val>
                                        </p:tav>
                                        <p:tav tm="100000">
                                          <p:val>
                                            <p:strVal val="#ppt_y"/>
                                          </p:val>
                                        </p:tav>
                                      </p:tavLst>
                                    </p:anim>
                                    <p:animEffect transition="in" filter="wipe(up)">
                                      <p:cBhvr>
                                        <p:cTn id="2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861389222"/>
              </p:ext>
            </p:extLst>
          </p:nvPr>
        </p:nvGraphicFramePr>
        <p:xfrm>
          <a:off x="411480" y="822959"/>
          <a:ext cx="11384280" cy="4038965"/>
        </p:xfrm>
        <a:graphic>
          <a:graphicData uri="http://schemas.openxmlformats.org/drawingml/2006/table">
            <a:tbl>
              <a:tblPr>
                <a:tableStyleId>{5C22544A-7EE6-4342-B048-85BDC9FD1C3A}</a:tableStyleId>
              </a:tblPr>
              <a:tblGrid>
                <a:gridCol w="888168"/>
                <a:gridCol w="1276742"/>
                <a:gridCol w="1128714"/>
                <a:gridCol w="1096332"/>
                <a:gridCol w="814154"/>
                <a:gridCol w="1258238"/>
                <a:gridCol w="1036197"/>
                <a:gridCol w="888168"/>
                <a:gridCol w="888168"/>
                <a:gridCol w="1017692"/>
                <a:gridCol w="1091707"/>
              </a:tblGrid>
              <a:tr h="272686">
                <a:tc>
                  <a:txBody>
                    <a:bodyPr/>
                    <a:lstStyle/>
                    <a:p>
                      <a:pPr algn="l" fontAlgn="ctr"/>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Code</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GPU</a:t>
                      </a:r>
                      <a:br>
                        <a:rPr lang="en-US" sz="1600" u="sng" strike="noStrike" dirty="0">
                          <a:effectLst/>
                        </a:rPr>
                      </a:br>
                      <a:r>
                        <a:rPr lang="en-US" sz="1600" u="sng" strike="noStrike" dirty="0">
                          <a:effectLst/>
                        </a:rPr>
                        <a:t> Model</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Socket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Process</a:t>
                      </a:r>
                      <a:br>
                        <a:rPr lang="en-US" sz="1600" u="sng" strike="noStrike" dirty="0">
                          <a:effectLst/>
                        </a:rPr>
                      </a:br>
                      <a:r>
                        <a:rPr lang="en-US" sz="1600" u="sng" strike="noStrike" dirty="0">
                          <a:effectLst/>
                        </a:rPr>
                        <a:t>of</a:t>
                      </a:r>
                      <a:br>
                        <a:rPr lang="en-US" sz="1600" u="sng" strike="noStrike" dirty="0">
                          <a:effectLst/>
                        </a:rPr>
                      </a:br>
                      <a:r>
                        <a:rPr lang="en-US" sz="1600" u="sng" strike="noStrike" dirty="0" err="1">
                          <a:effectLst/>
                        </a:rPr>
                        <a:t>manufac</a:t>
                      </a:r>
                      <a:r>
                        <a:rPr lang="en-US" sz="1600" u="sng" strike="noStrike" dirty="0">
                          <a:effectLst/>
                        </a:rPr>
                        <a:t/>
                      </a:r>
                      <a:br>
                        <a:rPr lang="en-US" sz="1600" u="sng" strike="noStrike" dirty="0">
                          <a:effectLst/>
                        </a:rPr>
                      </a:br>
                      <a:r>
                        <a:rPr lang="en-US" sz="1600" u="sng" strike="noStrike" dirty="0">
                          <a:effectLst/>
                        </a:rPr>
                        <a:t>-</a:t>
                      </a:r>
                      <a:r>
                        <a:rPr lang="en-US" sz="1600" u="sng" strike="noStrike" dirty="0" err="1">
                          <a:effectLst/>
                        </a:rPr>
                        <a:t>ture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I/O</a:t>
                      </a:r>
                      <a:br>
                        <a:rPr lang="en-US" sz="1600" u="sng" strike="noStrike" dirty="0">
                          <a:effectLst/>
                        </a:rPr>
                      </a:br>
                      <a:r>
                        <a:rPr lang="en-US" sz="1600" u="sng" strike="noStrike" dirty="0">
                          <a:effectLst/>
                        </a:rPr>
                        <a:t>Bus</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Release</a:t>
                      </a:r>
                      <a:br>
                        <a:rPr lang="en-US" sz="1600" u="sng" strike="noStrike" dirty="0">
                          <a:effectLst/>
                        </a:rPr>
                      </a:br>
                      <a:r>
                        <a:rPr lang="en-US" sz="1600" u="sng" strike="noStrike" dirty="0">
                          <a:effectLst/>
                        </a:rPr>
                        <a:t>Date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r>
              <a:tr h="708983">
                <a:tc>
                  <a:txBody>
                    <a:bodyPr/>
                    <a:lstStyle/>
                    <a:p>
                      <a:pPr algn="l" fontAlgn="t"/>
                      <a:r>
                        <a:rPr lang="en-US" sz="1600" u="none" strike="noStrike" dirty="0">
                          <a:effectLst/>
                        </a:rPr>
                        <a:t>02.</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err="1">
                          <a:effectLst/>
                        </a:rPr>
                        <a:t>Broadwell</a:t>
                      </a:r>
                      <a:r>
                        <a:rPr lang="en-US" sz="1600" u="none" strike="noStrike" dirty="0">
                          <a:effectLst/>
                        </a:rPr>
                        <a:t>-DT</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dirty="0">
                          <a:effectLst/>
                        </a:rPr>
                        <a:t>4/8</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6MB</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IRIS</a:t>
                      </a:r>
                      <a:br>
                        <a:rPr lang="en-US" sz="1600" u="none" strike="noStrike">
                          <a:effectLst/>
                        </a:rPr>
                      </a:br>
                      <a:r>
                        <a:rPr lang="en-US" sz="1600" u="none" strike="noStrike">
                          <a:effectLst/>
                        </a:rPr>
                        <a:t>6200</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LGA 1150</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14nm</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Direct</a:t>
                      </a:r>
                      <a:br>
                        <a:rPr lang="en-US" sz="1600" u="none" strike="noStrike">
                          <a:effectLst/>
                        </a:rPr>
                      </a:br>
                      <a:r>
                        <a:rPr lang="en-US" sz="1600" u="none" strike="noStrike">
                          <a:effectLst/>
                        </a:rPr>
                        <a:t>media</a:t>
                      </a:r>
                      <a:br>
                        <a:rPr lang="en-US" sz="1600" u="none" strike="noStrike">
                          <a:effectLst/>
                        </a:rPr>
                      </a:br>
                      <a:r>
                        <a:rPr lang="en-US" sz="1600" u="none" strike="noStrike">
                          <a:effectLst/>
                        </a:rPr>
                        <a:t>Interface,</a:t>
                      </a:r>
                      <a:br>
                        <a:rPr lang="en-US" sz="1600" u="none" strike="noStrike">
                          <a:effectLst/>
                        </a:rPr>
                      </a:br>
                      <a:r>
                        <a:rPr lang="en-US" sz="1600" u="none" strike="noStrike">
                          <a:effectLst/>
                        </a:rPr>
                        <a:t>Integrated</a:t>
                      </a:r>
                      <a:br>
                        <a:rPr lang="en-US" sz="1600" u="none" strike="noStrike">
                          <a:effectLst/>
                        </a:rPr>
                      </a:br>
                      <a:r>
                        <a:rPr lang="en-US" sz="1600" u="none" strike="noStrike">
                          <a:effectLst/>
                        </a:rPr>
                        <a:t>GPU</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June</a:t>
                      </a:r>
                      <a:br>
                        <a:rPr lang="en-US" sz="1600" u="none" strike="noStrike">
                          <a:effectLst/>
                        </a:rPr>
                      </a:br>
                      <a:r>
                        <a:rPr lang="en-US" sz="1600" u="none" strike="noStrike">
                          <a:effectLst/>
                        </a:rPr>
                        <a:t>2015</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70898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72686">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477200">
                <a:tc>
                  <a:txBody>
                    <a:bodyPr/>
                    <a:lstStyle/>
                    <a:p>
                      <a:pPr algn="l" fontAlgn="t"/>
                      <a:r>
                        <a:rPr lang="en-US" sz="1600" u="none" strike="noStrike">
                          <a:effectLst/>
                        </a:rPr>
                        <a:t>03.</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Broadwell-DT</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4/4</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4MB</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dirty="0">
                          <a:effectLst/>
                        </a:rPr>
                        <a:t>IRIS</a:t>
                      </a:r>
                      <a:br>
                        <a:rPr lang="en-US" sz="1600" u="none" strike="noStrike" dirty="0">
                          <a:effectLst/>
                        </a:rPr>
                      </a:br>
                      <a:r>
                        <a:rPr lang="en-US" sz="1600" u="none" strike="noStrike" dirty="0">
                          <a:effectLst/>
                        </a:rPr>
                        <a:t>6200</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dirty="0">
                          <a:effectLst/>
                        </a:rPr>
                        <a:t>LGA 1150</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dirty="0">
                          <a:effectLst/>
                        </a:rPr>
                        <a:t>14nm</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dirty="0">
                          <a:effectLst/>
                        </a:rPr>
                        <a:t>Direct</a:t>
                      </a:r>
                      <a:br>
                        <a:rPr lang="en-US" sz="1600" u="none" strike="noStrike" dirty="0">
                          <a:effectLst/>
                        </a:rPr>
                      </a:br>
                      <a:r>
                        <a:rPr lang="en-US" sz="1600" u="none" strike="noStrike" dirty="0">
                          <a:effectLst/>
                        </a:rPr>
                        <a:t>media</a:t>
                      </a:r>
                      <a:br>
                        <a:rPr lang="en-US" sz="1600" u="none" strike="noStrike" dirty="0">
                          <a:effectLst/>
                        </a:rPr>
                      </a:br>
                      <a:r>
                        <a:rPr lang="en-US" sz="1600" u="none" strike="noStrike" dirty="0">
                          <a:effectLst/>
                        </a:rPr>
                        <a:t>Interface,</a:t>
                      </a:r>
                      <a:br>
                        <a:rPr lang="en-US" sz="1600" u="none" strike="noStrike" dirty="0">
                          <a:effectLst/>
                        </a:rPr>
                      </a:br>
                      <a:r>
                        <a:rPr lang="en-US" sz="1600" u="none" strike="noStrike" dirty="0">
                          <a:effectLst/>
                        </a:rPr>
                        <a:t>Integrated</a:t>
                      </a:r>
                      <a:br>
                        <a:rPr lang="en-US" sz="1600" u="none" strike="noStrike" dirty="0">
                          <a:effectLst/>
                        </a:rPr>
                      </a:br>
                      <a:r>
                        <a:rPr lang="en-US" sz="1600" u="none" strike="noStrike" dirty="0">
                          <a:effectLst/>
                        </a:rPr>
                        <a:t>GPU</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dirty="0">
                          <a:effectLst/>
                        </a:rPr>
                        <a:t>June</a:t>
                      </a:r>
                      <a:br>
                        <a:rPr lang="en-US" sz="1600" u="none" strike="noStrike" dirty="0">
                          <a:effectLst/>
                        </a:rPr>
                      </a:br>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43629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44993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3" name="Slide Number Placeholder 2"/>
          <p:cNvSpPr>
            <a:spLocks noGrp="1"/>
          </p:cNvSpPr>
          <p:nvPr>
            <p:ph type="sldNum" sz="quarter" idx="12"/>
          </p:nvPr>
        </p:nvSpPr>
        <p:spPr/>
        <p:txBody>
          <a:bodyPr/>
          <a:lstStyle/>
          <a:p>
            <a:fld id="{4F1A5466-609E-4CD6-934F-32AF58A03839}" type="slidenum">
              <a:rPr lang="en-US" smtClean="0"/>
              <a:t>6</a:t>
            </a:fld>
            <a:endParaRPr lang="en-US"/>
          </a:p>
        </p:txBody>
      </p:sp>
    </p:spTree>
    <p:extLst>
      <p:ext uri="{BB962C8B-B14F-4D97-AF65-F5344CB8AC3E}">
        <p14:creationId xmlns:p14="http://schemas.microsoft.com/office/powerpoint/2010/main" val="3679766582"/>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p:tgtEl>
                                          <p:spTgt spid="2"/>
                                        </p:tgtEl>
                                        <p:attrNameLst>
                                          <p:attrName>ppt_y</p:attrName>
                                        </p:attrNameLst>
                                      </p:cBhvr>
                                      <p:tavLst>
                                        <p:tav tm="0">
                                          <p:val>
                                            <p:strVal val="#ppt_y+#ppt_h*1.125000"/>
                                          </p:val>
                                        </p:tav>
                                        <p:tav tm="100000">
                                          <p:val>
                                            <p:strVal val="#ppt_y"/>
                                          </p:val>
                                        </p:tav>
                                      </p:tavLst>
                                    </p:anim>
                                    <p:animEffect transition="in" filter="wipe(up)">
                                      <p:cBhvr>
                                        <p:cTn id="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sp>
        <p:nvSpPr>
          <p:cNvPr id="5" name="TextBox 4"/>
          <p:cNvSpPr txBox="1"/>
          <p:nvPr/>
        </p:nvSpPr>
        <p:spPr>
          <a:xfrm>
            <a:off x="478970" y="-113216"/>
            <a:ext cx="9061269" cy="1107996"/>
          </a:xfrm>
          <a:prstGeom prst="rect">
            <a:avLst/>
          </a:prstGeom>
          <a:noFill/>
        </p:spPr>
        <p:txBody>
          <a:bodyPr wrap="square" rtlCol="0">
            <a:spAutoFit/>
          </a:bodyPr>
          <a:lstStyle/>
          <a:p>
            <a:r>
              <a:rPr lang="en-US" sz="6600" b="1" i="1" u="sng" dirty="0">
                <a:solidFill>
                  <a:schemeClr val="tx2">
                    <a:lumMod val="75000"/>
                  </a:schemeClr>
                </a:solidFill>
              </a:rPr>
              <a:t>6</a:t>
            </a:r>
            <a:r>
              <a:rPr lang="en-US" sz="4000" b="1" i="1" u="sng" baseline="30000" dirty="0" smtClean="0">
                <a:solidFill>
                  <a:schemeClr val="tx2">
                    <a:lumMod val="75000"/>
                  </a:schemeClr>
                </a:solidFill>
              </a:rPr>
              <a:t>th</a:t>
            </a:r>
            <a:r>
              <a:rPr lang="en-US" sz="4000" b="1" i="1" u="sng" dirty="0" smtClean="0">
                <a:solidFill>
                  <a:schemeClr val="tx2">
                    <a:lumMod val="75000"/>
                  </a:schemeClr>
                </a:solidFill>
              </a:rPr>
              <a:t> generation microprocessors:</a:t>
            </a:r>
            <a:endParaRPr lang="en-US" sz="4000" b="1" i="1" dirty="0">
              <a:solidFill>
                <a:schemeClr val="tx2">
                  <a:lumMod val="75000"/>
                </a:schemeClr>
              </a:solidFill>
            </a:endParaRPr>
          </a:p>
        </p:txBody>
      </p:sp>
      <p:sp>
        <p:nvSpPr>
          <p:cNvPr id="6" name="TextBox 5"/>
          <p:cNvSpPr txBox="1"/>
          <p:nvPr/>
        </p:nvSpPr>
        <p:spPr>
          <a:xfrm>
            <a:off x="494211" y="886097"/>
            <a:ext cx="4626429" cy="3785652"/>
          </a:xfrm>
          <a:prstGeom prst="rect">
            <a:avLst/>
          </a:prstGeom>
          <a:noFill/>
        </p:spPr>
        <p:txBody>
          <a:bodyPr wrap="square" rtlCol="0">
            <a:spAutoFit/>
          </a:bodyPr>
          <a:lstStyle/>
          <a:p>
            <a:pPr lvl="0"/>
            <a:r>
              <a:rPr lang="en-US" sz="2400" i="1" dirty="0" err="1" smtClean="0">
                <a:solidFill>
                  <a:schemeClr val="tx2">
                    <a:lumMod val="75000"/>
                  </a:schemeClr>
                </a:solidFill>
              </a:rPr>
              <a:t>Skylake</a:t>
            </a:r>
            <a:r>
              <a:rPr lang="en-US" sz="2400" i="1" dirty="0" smtClean="0">
                <a:solidFill>
                  <a:schemeClr val="tx2">
                    <a:lumMod val="75000"/>
                  </a:schemeClr>
                </a:solidFill>
              </a:rPr>
              <a:t> is the sixth generation Core processor microarchitecture, and was launched in August 2015. Being the successor to the </a:t>
            </a:r>
            <a:r>
              <a:rPr lang="en-US" sz="2400" i="1" dirty="0" err="1" smtClean="0">
                <a:solidFill>
                  <a:schemeClr val="tx2">
                    <a:lumMod val="75000"/>
                  </a:schemeClr>
                </a:solidFill>
              </a:rPr>
              <a:t>Broadwell</a:t>
            </a:r>
            <a:r>
              <a:rPr lang="en-US" sz="2400" i="1" dirty="0" smtClean="0">
                <a:solidFill>
                  <a:schemeClr val="tx2">
                    <a:lumMod val="75000"/>
                  </a:schemeClr>
                </a:solidFill>
              </a:rPr>
              <a:t> line, it is a redesign using the same 14 nm manufacturing process technology; however the redesign has better CPU and GPU performance and reduced power consumption.</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994779"/>
            <a:ext cx="6736080" cy="3676969"/>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937822194"/>
              </p:ext>
            </p:extLst>
          </p:nvPr>
        </p:nvGraphicFramePr>
        <p:xfrm>
          <a:off x="494212" y="4754880"/>
          <a:ext cx="11392988" cy="1939290"/>
        </p:xfrm>
        <a:graphic>
          <a:graphicData uri="http://schemas.openxmlformats.org/drawingml/2006/table">
            <a:tbl>
              <a:tblPr>
                <a:tableStyleId>{5C22544A-7EE6-4342-B048-85BDC9FD1C3A}</a:tableStyleId>
              </a:tblPr>
              <a:tblGrid>
                <a:gridCol w="864948"/>
                <a:gridCol w="1243362"/>
                <a:gridCol w="1099206"/>
                <a:gridCol w="1067669"/>
                <a:gridCol w="792869"/>
                <a:gridCol w="1205300"/>
                <a:gridCol w="1029150"/>
                <a:gridCol w="864948"/>
                <a:gridCol w="864948"/>
                <a:gridCol w="991087"/>
                <a:gridCol w="1369501"/>
              </a:tblGrid>
              <a:tr h="737235">
                <a:tc>
                  <a:txBody>
                    <a:bodyPr/>
                    <a:lstStyle/>
                    <a:p>
                      <a:pPr algn="l" fontAlgn="ctr"/>
                      <a:r>
                        <a:rPr lang="en-US" sz="1400" u="sng" strike="noStrike" dirty="0" err="1">
                          <a:effectLst/>
                        </a:rPr>
                        <a:t>S.No</a:t>
                      </a:r>
                      <a:r>
                        <a:rPr lang="en-US" sz="1400" u="sng" strike="noStrike" dirty="0">
                          <a:effectLst/>
                        </a:rPr>
                        <a:t>.</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Code</a:t>
                      </a:r>
                      <a:br>
                        <a:rPr lang="en-US" sz="1400" u="sng" strike="noStrike" dirty="0">
                          <a:effectLst/>
                        </a:rPr>
                      </a:br>
                      <a:r>
                        <a:rPr lang="en-US" sz="1400" u="sng" strike="noStrike" dirty="0">
                          <a:effectLst/>
                        </a:rPr>
                        <a:t>Name</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Brand</a:t>
                      </a:r>
                      <a:br>
                        <a:rPr lang="en-US" sz="1400" u="sng" strike="noStrike" dirty="0">
                          <a:effectLst/>
                        </a:rPr>
                      </a:br>
                      <a:r>
                        <a:rPr lang="en-US" sz="1400" u="sng" strike="noStrike" dirty="0">
                          <a:effectLst/>
                        </a:rPr>
                        <a:t>Name</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No. of </a:t>
                      </a:r>
                      <a:br>
                        <a:rPr lang="en-US" sz="1400" u="sng" strike="noStrike" dirty="0">
                          <a:effectLst/>
                        </a:rPr>
                      </a:br>
                      <a:r>
                        <a:rPr lang="en-US" sz="1400" u="sng" strike="noStrike" dirty="0">
                          <a:effectLst/>
                        </a:rPr>
                        <a:t>Cores/</a:t>
                      </a:r>
                      <a:br>
                        <a:rPr lang="en-US" sz="1400" u="sng" strike="noStrike" dirty="0">
                          <a:effectLst/>
                        </a:rPr>
                      </a:br>
                      <a:r>
                        <a:rPr lang="en-US" sz="1400" u="sng" strike="noStrike" dirty="0">
                          <a:effectLst/>
                        </a:rPr>
                        <a:t>Threads</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L3</a:t>
                      </a:r>
                      <a:br>
                        <a:rPr lang="en-US" sz="1400" u="sng" strike="noStrike" dirty="0">
                          <a:effectLst/>
                        </a:rPr>
                      </a:br>
                      <a:r>
                        <a:rPr lang="en-US" sz="1400" u="sng" strike="noStrike" dirty="0">
                          <a:effectLst/>
                        </a:rPr>
                        <a:t>Cache</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GPU</a:t>
                      </a:r>
                      <a:br>
                        <a:rPr lang="en-US" sz="1400" u="sng" strike="noStrike" dirty="0">
                          <a:effectLst/>
                        </a:rPr>
                      </a:br>
                      <a:r>
                        <a:rPr lang="en-US" sz="1400" u="sng" strike="noStrike" dirty="0">
                          <a:effectLst/>
                        </a:rPr>
                        <a:t> Model</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Socket</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Total</a:t>
                      </a:r>
                      <a:br>
                        <a:rPr lang="en-US" sz="1400" u="sng" strike="noStrike" dirty="0">
                          <a:effectLst/>
                        </a:rPr>
                      </a:br>
                      <a:r>
                        <a:rPr lang="en-US" sz="1400" u="sng" strike="noStrike" dirty="0" err="1">
                          <a:effectLst/>
                        </a:rPr>
                        <a:t>Dispited</a:t>
                      </a:r>
                      <a:r>
                        <a:rPr lang="en-US" sz="1400" u="sng" strike="noStrike" dirty="0">
                          <a:effectLst/>
                        </a:rPr>
                        <a:t/>
                      </a:r>
                      <a:br>
                        <a:rPr lang="en-US" sz="1400" u="sng" strike="noStrike" dirty="0">
                          <a:effectLst/>
                        </a:rPr>
                      </a:br>
                      <a:r>
                        <a:rPr lang="en-US" sz="1400" u="sng" strike="noStrike" dirty="0">
                          <a:effectLst/>
                        </a:rPr>
                        <a:t>power</a:t>
                      </a:r>
                      <a:br>
                        <a:rPr lang="en-US" sz="1400" u="sng" strike="noStrike" dirty="0">
                          <a:effectLst/>
                        </a:rPr>
                      </a:br>
                      <a:r>
                        <a:rPr lang="en-US" sz="1400" u="sng" strike="noStrike" dirty="0">
                          <a:effectLst/>
                        </a:rPr>
                        <a:t>(watt)</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Process</a:t>
                      </a:r>
                      <a:br>
                        <a:rPr lang="en-US" sz="1400" u="sng" strike="noStrike" dirty="0">
                          <a:effectLst/>
                        </a:rPr>
                      </a:br>
                      <a:r>
                        <a:rPr lang="en-US" sz="1400" u="sng" strike="noStrike" dirty="0">
                          <a:effectLst/>
                        </a:rPr>
                        <a:t>of</a:t>
                      </a:r>
                      <a:br>
                        <a:rPr lang="en-US" sz="1400" u="sng" strike="noStrike" dirty="0">
                          <a:effectLst/>
                        </a:rPr>
                      </a:br>
                      <a:r>
                        <a:rPr lang="en-US" sz="1400" u="sng" strike="noStrike" dirty="0" err="1">
                          <a:effectLst/>
                        </a:rPr>
                        <a:t>manufac</a:t>
                      </a:r>
                      <a:r>
                        <a:rPr lang="en-US" sz="1400" u="sng" strike="noStrike" dirty="0">
                          <a:effectLst/>
                        </a:rPr>
                        <a:t/>
                      </a:r>
                      <a:br>
                        <a:rPr lang="en-US" sz="1400" u="sng" strike="noStrike" dirty="0">
                          <a:effectLst/>
                        </a:rPr>
                      </a:br>
                      <a:r>
                        <a:rPr lang="en-US" sz="1400" u="sng" strike="noStrike" dirty="0">
                          <a:effectLst/>
                        </a:rPr>
                        <a:t>-</a:t>
                      </a:r>
                      <a:r>
                        <a:rPr lang="en-US" sz="1400" u="sng" strike="noStrike" dirty="0" err="1">
                          <a:effectLst/>
                        </a:rPr>
                        <a:t>ture</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I/O</a:t>
                      </a:r>
                      <a:br>
                        <a:rPr lang="en-US" sz="1400" u="sng" strike="noStrike" dirty="0">
                          <a:effectLst/>
                        </a:rPr>
                      </a:br>
                      <a:r>
                        <a:rPr lang="en-US" sz="1400" u="sng" strike="noStrike" dirty="0">
                          <a:effectLst/>
                        </a:rPr>
                        <a:t>Bus</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400" u="sng" strike="noStrike" dirty="0">
                          <a:effectLst/>
                        </a:rPr>
                        <a:t>Release</a:t>
                      </a:r>
                      <a:br>
                        <a:rPr lang="en-US" sz="1400" u="sng" strike="noStrike" dirty="0">
                          <a:effectLst/>
                        </a:rPr>
                      </a:br>
                      <a:r>
                        <a:rPr lang="en-US" sz="1400" u="sng" strike="noStrike" dirty="0">
                          <a:effectLst/>
                        </a:rPr>
                        <a:t>Date</a:t>
                      </a:r>
                      <a:endParaRPr lang="en-US" sz="14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r>
              <a:tr h="227628">
                <a:tc>
                  <a:txBody>
                    <a:bodyPr/>
                    <a:lstStyle/>
                    <a:p>
                      <a:pPr algn="l" fontAlgn="t"/>
                      <a:r>
                        <a:rPr lang="en-US" sz="1400" u="none" strike="noStrike" dirty="0">
                          <a:effectLst/>
                        </a:rPr>
                        <a:t>01.</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dirty="0" err="1">
                          <a:effectLst/>
                        </a:rPr>
                        <a:t>Skylake</a:t>
                      </a:r>
                      <a:r>
                        <a:rPr lang="en-US" sz="1400" u="none" strike="noStrike" dirty="0">
                          <a:effectLst/>
                        </a:rPr>
                        <a:t>-DT</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a:effectLst/>
                        </a:rPr>
                        <a:t>Core i7</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5">
                  <a:txBody>
                    <a:bodyPr/>
                    <a:lstStyle/>
                    <a:p>
                      <a:pPr algn="l" fontAlgn="t"/>
                      <a:r>
                        <a:rPr lang="en-US" sz="1400" u="none" strike="noStrike" dirty="0">
                          <a:effectLst/>
                        </a:rPr>
                        <a:t>4/8</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5">
                  <a:txBody>
                    <a:bodyPr/>
                    <a:lstStyle/>
                    <a:p>
                      <a:pPr algn="l" fontAlgn="t"/>
                      <a:r>
                        <a:rPr lang="en-US" sz="1400" u="none" strike="noStrike" dirty="0">
                          <a:effectLst/>
                        </a:rPr>
                        <a:t>8MB</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4">
                  <a:txBody>
                    <a:bodyPr/>
                    <a:lstStyle/>
                    <a:p>
                      <a:pPr algn="l" fontAlgn="t"/>
                      <a:r>
                        <a:rPr lang="en-US" sz="1400" u="none" strike="noStrike">
                          <a:effectLst/>
                        </a:rPr>
                        <a:t>HD 530</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5">
                  <a:txBody>
                    <a:bodyPr/>
                    <a:lstStyle/>
                    <a:p>
                      <a:pPr algn="l" fontAlgn="t"/>
                      <a:r>
                        <a:rPr lang="en-US" sz="1400" u="none" strike="noStrike">
                          <a:effectLst/>
                        </a:rPr>
                        <a:t>LGA 1151</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a:effectLst/>
                        </a:rPr>
                        <a:t>65W</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5">
                  <a:txBody>
                    <a:bodyPr/>
                    <a:lstStyle/>
                    <a:p>
                      <a:pPr algn="l" fontAlgn="t"/>
                      <a:r>
                        <a:rPr lang="en-US" sz="1400" u="none" strike="noStrike">
                          <a:effectLst/>
                        </a:rPr>
                        <a:t>14nm</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5">
                  <a:txBody>
                    <a:bodyPr/>
                    <a:lstStyle/>
                    <a:p>
                      <a:pPr algn="l" fontAlgn="t"/>
                      <a:r>
                        <a:rPr lang="en-US" sz="1400" u="none" strike="noStrike">
                          <a:effectLst/>
                        </a:rPr>
                        <a:t>Direct</a:t>
                      </a:r>
                      <a:br>
                        <a:rPr lang="en-US" sz="1400" u="none" strike="noStrike">
                          <a:effectLst/>
                        </a:rPr>
                      </a:br>
                      <a:r>
                        <a:rPr lang="en-US" sz="1400" u="none" strike="noStrike">
                          <a:effectLst/>
                        </a:rPr>
                        <a:t>media</a:t>
                      </a:r>
                      <a:br>
                        <a:rPr lang="en-US" sz="1400" u="none" strike="noStrike">
                          <a:effectLst/>
                        </a:rPr>
                      </a:br>
                      <a:r>
                        <a:rPr lang="en-US" sz="1400" u="none" strike="noStrike">
                          <a:effectLst/>
                        </a:rPr>
                        <a:t>Interface,</a:t>
                      </a:r>
                      <a:br>
                        <a:rPr lang="en-US" sz="1400" u="none" strike="noStrike">
                          <a:effectLst/>
                        </a:rPr>
                      </a:br>
                      <a:r>
                        <a:rPr lang="en-US" sz="1400" u="none" strike="noStrike">
                          <a:effectLst/>
                        </a:rPr>
                        <a:t>Integrated</a:t>
                      </a:r>
                      <a:br>
                        <a:rPr lang="en-US" sz="1400" u="none" strike="noStrike">
                          <a:effectLst/>
                        </a:rPr>
                      </a:br>
                      <a:r>
                        <a:rPr lang="en-US" sz="1400" u="none" strike="noStrike">
                          <a:effectLst/>
                        </a:rPr>
                        <a:t>GPU</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400" u="none" strike="noStrike" dirty="0">
                          <a:effectLst/>
                        </a:rPr>
                        <a:t>September</a:t>
                      </a:r>
                      <a:br>
                        <a:rPr lang="en-US" sz="1400" u="none" strike="noStrike" dirty="0">
                          <a:effectLst/>
                        </a:rPr>
                      </a:br>
                      <a:r>
                        <a:rPr lang="en-US" sz="1400" u="none" strike="noStrike" dirty="0">
                          <a:effectLst/>
                        </a:rPr>
                        <a:t>2015</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227628">
                <a:tc>
                  <a:txBody>
                    <a:bodyPr/>
                    <a:lstStyle/>
                    <a:p>
                      <a:pPr algn="l" fontAlgn="t"/>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dirty="0">
                          <a:effectLst/>
                        </a:rPr>
                        <a:t>Core i7</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400" u="none" strike="noStrike">
                          <a:effectLst/>
                        </a:rPr>
                        <a:t>35W</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280035">
                <a:tc>
                  <a:txBody>
                    <a:bodyPr/>
                    <a:lstStyle/>
                    <a:p>
                      <a:pPr algn="l" fontAlgn="t"/>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400" u="none" strike="noStrike">
                          <a:effectLst/>
                        </a:rPr>
                        <a:t>Core i7</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400" u="none" strike="noStrike">
                          <a:effectLst/>
                        </a:rPr>
                        <a:t>91W</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2">
                  <a:txBody>
                    <a:bodyPr/>
                    <a:lstStyle/>
                    <a:p>
                      <a:pPr algn="l" fontAlgn="t"/>
                      <a:r>
                        <a:rPr lang="en-US" sz="1400" u="none" strike="noStrike">
                          <a:effectLst/>
                        </a:rPr>
                        <a:t>August 2015</a:t>
                      </a:r>
                      <a:endParaRPr lang="en-US" sz="14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0">
                <a:tc rowSpan="2">
                  <a:txBody>
                    <a:bodyPr/>
                    <a:lstStyle/>
                    <a:p>
                      <a:pPr algn="l" fontAlgn="t"/>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400" u="none" strike="noStrike" dirty="0">
                          <a:effectLst/>
                        </a:rPr>
                        <a:t>Core i7</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11255">
                <a:tc vMerge="1">
                  <a:txBody>
                    <a:bodyPr/>
                    <a:lstStyle/>
                    <a:p>
                      <a:pPr algn="l" fontAlgn="t"/>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l" fontAlgn="t"/>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l" fontAlgn="t"/>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400" u="none" strike="noStrike" dirty="0">
                          <a:effectLst/>
                        </a:rPr>
                        <a:t>IRIS PRO 580</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a:txBody>
                    <a:bodyPr/>
                    <a:lstStyle/>
                    <a:p>
                      <a:pPr algn="l" fontAlgn="t"/>
                      <a:r>
                        <a:rPr lang="en-US" sz="1400" u="none" strike="noStrike" dirty="0">
                          <a:effectLst/>
                        </a:rPr>
                        <a:t>65W</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400" u="none" strike="noStrike" dirty="0">
                          <a:effectLst/>
                        </a:rPr>
                        <a:t>May 2016</a:t>
                      </a:r>
                      <a:endParaRPr lang="en-US" sz="14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bl>
          </a:graphicData>
        </a:graphic>
      </p:graphicFrame>
      <p:sp>
        <p:nvSpPr>
          <p:cNvPr id="7" name="Slide Number Placeholder 6"/>
          <p:cNvSpPr>
            <a:spLocks noGrp="1"/>
          </p:cNvSpPr>
          <p:nvPr>
            <p:ph type="sldNum" sz="quarter" idx="12"/>
          </p:nvPr>
        </p:nvSpPr>
        <p:spPr/>
        <p:txBody>
          <a:bodyPr/>
          <a:lstStyle/>
          <a:p>
            <a:fld id="{4F1A5466-609E-4CD6-934F-32AF58A03839}" type="slidenum">
              <a:rPr lang="en-US" smtClean="0"/>
              <a:t>7</a:t>
            </a:fld>
            <a:endParaRPr lang="en-US"/>
          </a:p>
        </p:txBody>
      </p:sp>
    </p:spTree>
    <p:extLst>
      <p:ext uri="{BB962C8B-B14F-4D97-AF65-F5344CB8AC3E}">
        <p14:creationId xmlns:p14="http://schemas.microsoft.com/office/powerpoint/2010/main" val="1939314987"/>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12" presetClass="entr" presetSubtype="4"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p:tgtEl>
                                          <p:spTgt spid="5"/>
                                        </p:tgtEl>
                                        <p:attrNameLst>
                                          <p:attrName>ppt_y</p:attrName>
                                        </p:attrNameLst>
                                      </p:cBhvr>
                                      <p:tavLst>
                                        <p:tav tm="0">
                                          <p:val>
                                            <p:strVal val="#ppt_y+#ppt_h*1.125000"/>
                                          </p:val>
                                        </p:tav>
                                        <p:tav tm="100000">
                                          <p:val>
                                            <p:strVal val="#ppt_y"/>
                                          </p:val>
                                        </p:tav>
                                      </p:tavLst>
                                    </p:anim>
                                    <p:animEffect transition="in" filter="wipe(up)">
                                      <p:cBhvr>
                                        <p:cTn id="12" dur="1000"/>
                                        <p:tgtEl>
                                          <p:spTgt spid="5"/>
                                        </p:tgtEl>
                                      </p:cBhvr>
                                    </p:animEffect>
                                  </p:childTnLst>
                                </p:cTn>
                              </p:par>
                            </p:childTnLst>
                          </p:cTn>
                        </p:par>
                        <p:par>
                          <p:cTn id="13" fill="hold">
                            <p:stCondLst>
                              <p:cond delay="4000"/>
                            </p:stCondLst>
                            <p:childTnLst>
                              <p:par>
                                <p:cTn id="14" presetID="12" presetClass="entr" presetSubtype="4" fill="hold" grpId="0" nodeType="afterEffect">
                                  <p:stCondLst>
                                    <p:cond delay="10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p:tgtEl>
                                          <p:spTgt spid="6"/>
                                        </p:tgtEl>
                                        <p:attrNameLst>
                                          <p:attrName>ppt_y</p:attrName>
                                        </p:attrNameLst>
                                      </p:cBhvr>
                                      <p:tavLst>
                                        <p:tav tm="0">
                                          <p:val>
                                            <p:strVal val="#ppt_y+#ppt_h*1.125000"/>
                                          </p:val>
                                        </p:tav>
                                        <p:tav tm="100000">
                                          <p:val>
                                            <p:strVal val="#ppt_y"/>
                                          </p:val>
                                        </p:tav>
                                      </p:tavLst>
                                    </p:anim>
                                    <p:animEffect transition="in" filter="wipe(up)">
                                      <p:cBhvr>
                                        <p:cTn id="17" dur="1000"/>
                                        <p:tgtEl>
                                          <p:spTgt spid="6"/>
                                        </p:tgtEl>
                                      </p:cBhvr>
                                    </p:animEffect>
                                  </p:childTnLst>
                                </p:cTn>
                              </p:par>
                            </p:childTnLst>
                          </p:cTn>
                        </p:par>
                        <p:par>
                          <p:cTn id="18" fill="hold">
                            <p:stCondLst>
                              <p:cond delay="6000"/>
                            </p:stCondLst>
                            <p:childTnLst>
                              <p:par>
                                <p:cTn id="19" presetID="14" presetClass="entr" presetSubtype="10" fill="hold" nodeType="afterEffect">
                                  <p:stCondLst>
                                    <p:cond delay="100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2000"/>
                                        <p:tgtEl>
                                          <p:spTgt spid="2"/>
                                        </p:tgtEl>
                                      </p:cBhvr>
                                    </p:animEffect>
                                  </p:childTnLst>
                                </p:cTn>
                              </p:par>
                            </p:childTnLst>
                          </p:cTn>
                        </p:par>
                        <p:par>
                          <p:cTn id="22" fill="hold">
                            <p:stCondLst>
                              <p:cond delay="9000"/>
                            </p:stCondLst>
                            <p:childTnLst>
                              <p:par>
                                <p:cTn id="23" presetID="12" presetClass="entr" presetSubtype="4" fill="hold" nodeType="afterEffect">
                                  <p:stCondLst>
                                    <p:cond delay="10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000"/>
                                        <p:tgtEl>
                                          <p:spTgt spid="3"/>
                                        </p:tgtEl>
                                        <p:attrNameLst>
                                          <p:attrName>ppt_y</p:attrName>
                                        </p:attrNameLst>
                                      </p:cBhvr>
                                      <p:tavLst>
                                        <p:tav tm="0">
                                          <p:val>
                                            <p:strVal val="#ppt_y+#ppt_h*1.125000"/>
                                          </p:val>
                                        </p:tav>
                                        <p:tav tm="100000">
                                          <p:val>
                                            <p:strVal val="#ppt_y"/>
                                          </p:val>
                                        </p:tav>
                                      </p:tavLst>
                                    </p:anim>
                                    <p:animEffect transition="in" filter="wipe(up)">
                                      <p:cBhvr>
                                        <p:cTn id="2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847207517"/>
              </p:ext>
            </p:extLst>
          </p:nvPr>
        </p:nvGraphicFramePr>
        <p:xfrm>
          <a:off x="381001" y="132076"/>
          <a:ext cx="11445238" cy="6425247"/>
        </p:xfrm>
        <a:graphic>
          <a:graphicData uri="http://schemas.openxmlformats.org/drawingml/2006/table">
            <a:tbl>
              <a:tblPr>
                <a:tableStyleId>{5C22544A-7EE6-4342-B048-85BDC9FD1C3A}</a:tableStyleId>
              </a:tblPr>
              <a:tblGrid>
                <a:gridCol w="868915"/>
                <a:gridCol w="1249065"/>
                <a:gridCol w="1104246"/>
                <a:gridCol w="1072566"/>
                <a:gridCol w="796505"/>
                <a:gridCol w="1230963"/>
                <a:gridCol w="1013735"/>
                <a:gridCol w="868915"/>
                <a:gridCol w="868915"/>
                <a:gridCol w="995631"/>
                <a:gridCol w="1375782"/>
              </a:tblGrid>
              <a:tr h="245515">
                <a:tc>
                  <a:txBody>
                    <a:bodyPr/>
                    <a:lstStyle/>
                    <a:p>
                      <a:pPr algn="l" fontAlgn="ctr"/>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Code</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GPU</a:t>
                      </a:r>
                      <a:br>
                        <a:rPr lang="en-US" sz="1600" u="sng" strike="noStrike" dirty="0">
                          <a:effectLst/>
                        </a:rPr>
                      </a:br>
                      <a:r>
                        <a:rPr lang="en-US" sz="1600" u="sng" strike="noStrike" dirty="0">
                          <a:effectLst/>
                        </a:rPr>
                        <a:t> Model</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Socket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Process</a:t>
                      </a:r>
                      <a:br>
                        <a:rPr lang="en-US" sz="1600" u="sng" strike="noStrike" dirty="0">
                          <a:effectLst/>
                        </a:rPr>
                      </a:br>
                      <a:r>
                        <a:rPr lang="en-US" sz="1600" u="sng" strike="noStrike" dirty="0">
                          <a:effectLst/>
                        </a:rPr>
                        <a:t>of</a:t>
                      </a:r>
                      <a:br>
                        <a:rPr lang="en-US" sz="1600" u="sng" strike="noStrike" dirty="0">
                          <a:effectLst/>
                        </a:rPr>
                      </a:br>
                      <a:r>
                        <a:rPr lang="en-US" sz="1600" u="sng" strike="noStrike" dirty="0" err="1">
                          <a:effectLst/>
                        </a:rPr>
                        <a:t>manufac</a:t>
                      </a:r>
                      <a:r>
                        <a:rPr lang="en-US" sz="1600" u="sng" strike="noStrike" dirty="0">
                          <a:effectLst/>
                        </a:rPr>
                        <a:t/>
                      </a:r>
                      <a:br>
                        <a:rPr lang="en-US" sz="1600" u="sng" strike="noStrike" dirty="0">
                          <a:effectLst/>
                        </a:rPr>
                      </a:br>
                      <a:r>
                        <a:rPr lang="en-US" sz="1600" u="sng" strike="noStrike" dirty="0">
                          <a:effectLst/>
                        </a:rPr>
                        <a:t>-</a:t>
                      </a:r>
                      <a:r>
                        <a:rPr lang="en-US" sz="1600" u="sng" strike="noStrike" dirty="0" err="1">
                          <a:effectLst/>
                        </a:rPr>
                        <a:t>ture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I/O</a:t>
                      </a:r>
                      <a:br>
                        <a:rPr lang="en-US" sz="1600" u="sng" strike="noStrike" dirty="0">
                          <a:effectLst/>
                        </a:rPr>
                      </a:br>
                      <a:r>
                        <a:rPr lang="en-US" sz="1600" u="sng" strike="noStrike" dirty="0">
                          <a:effectLst/>
                        </a:rPr>
                        <a:t>Bus</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l" fontAlgn="ctr"/>
                      <a:r>
                        <a:rPr lang="en-US" sz="1600" u="sng" strike="noStrike" dirty="0">
                          <a:effectLst/>
                        </a:rPr>
                        <a:t>Release</a:t>
                      </a:r>
                      <a:br>
                        <a:rPr lang="en-US" sz="1600" u="sng" strike="noStrike" dirty="0">
                          <a:effectLst/>
                        </a:rPr>
                      </a:br>
                      <a:r>
                        <a:rPr lang="en-US" sz="1600" u="sng" strike="noStrike" dirty="0">
                          <a:effectLst/>
                        </a:rPr>
                        <a:t>Date</a:t>
                      </a:r>
                      <a:endParaRPr lang="en-US" sz="1600" b="1" i="1" u="sng"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r>
              <a:tr h="392825">
                <a:tc>
                  <a:txBody>
                    <a:bodyPr/>
                    <a:lstStyle/>
                    <a:p>
                      <a:pPr algn="l" fontAlgn="t"/>
                      <a:r>
                        <a:rPr lang="en-US" sz="1600" u="none" strike="noStrike" dirty="0">
                          <a:effectLst/>
                        </a:rPr>
                        <a:t>02.</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err="1">
                          <a:effectLst/>
                        </a:rPr>
                        <a:t>Skylake</a:t>
                      </a:r>
                      <a:r>
                        <a:rPr lang="en-US" sz="1600" u="none" strike="noStrike" dirty="0">
                          <a:effectLst/>
                        </a:rPr>
                        <a:t>-DT</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7">
                  <a:txBody>
                    <a:bodyPr/>
                    <a:lstStyle/>
                    <a:p>
                      <a:pPr algn="l" fontAlgn="t"/>
                      <a:r>
                        <a:rPr lang="en-US" sz="1600" u="none" strike="noStrike">
                          <a:effectLst/>
                        </a:rPr>
                        <a:t>4/8</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7">
                  <a:txBody>
                    <a:bodyPr/>
                    <a:lstStyle/>
                    <a:p>
                      <a:pPr algn="l" fontAlgn="t"/>
                      <a:r>
                        <a:rPr lang="en-US" sz="1600" u="none" strike="noStrike" dirty="0">
                          <a:effectLst/>
                        </a:rPr>
                        <a:t>6MB</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6">
                  <a:txBody>
                    <a:bodyPr/>
                    <a:lstStyle/>
                    <a:p>
                      <a:pPr algn="l" fontAlgn="t"/>
                      <a:r>
                        <a:rPr lang="en-US" sz="1600" u="none" strike="noStrike">
                          <a:effectLst/>
                        </a:rPr>
                        <a:t>HD </a:t>
                      </a:r>
                      <a:br>
                        <a:rPr lang="en-US" sz="1600" u="none" strike="noStrike">
                          <a:effectLst/>
                        </a:rPr>
                      </a:br>
                      <a:r>
                        <a:rPr lang="en-US" sz="1600" u="none" strike="noStrike">
                          <a:effectLst/>
                        </a:rPr>
                        <a:t>530</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7">
                  <a:txBody>
                    <a:bodyPr/>
                    <a:lstStyle/>
                    <a:p>
                      <a:pPr algn="l" fontAlgn="t"/>
                      <a:r>
                        <a:rPr lang="en-US" sz="1600" u="none" strike="noStrike">
                          <a:effectLst/>
                        </a:rPr>
                        <a:t>LGA 1151</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3">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7">
                  <a:txBody>
                    <a:bodyPr/>
                    <a:lstStyle/>
                    <a:p>
                      <a:pPr algn="l" fontAlgn="t"/>
                      <a:r>
                        <a:rPr lang="en-US" sz="1600" u="none" strike="noStrike">
                          <a:effectLst/>
                        </a:rPr>
                        <a:t>14nm</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7">
                  <a:txBody>
                    <a:bodyPr/>
                    <a:lstStyle/>
                    <a:p>
                      <a:pPr algn="l" fontAlgn="t"/>
                      <a:r>
                        <a:rPr lang="en-US" sz="1600" u="none" strike="noStrike">
                          <a:effectLst/>
                        </a:rPr>
                        <a:t>Direct</a:t>
                      </a:r>
                      <a:br>
                        <a:rPr lang="en-US" sz="1600" u="none" strike="noStrike">
                          <a:effectLst/>
                        </a:rPr>
                      </a:br>
                      <a:r>
                        <a:rPr lang="en-US" sz="1600" u="none" strike="noStrike">
                          <a:effectLst/>
                        </a:rPr>
                        <a:t>media</a:t>
                      </a:r>
                      <a:br>
                        <a:rPr lang="en-US" sz="1600" u="none" strike="noStrike">
                          <a:effectLst/>
                        </a:rPr>
                      </a:br>
                      <a:r>
                        <a:rPr lang="en-US" sz="1600" u="none" strike="noStrike">
                          <a:effectLst/>
                        </a:rPr>
                        <a:t>Interface,</a:t>
                      </a:r>
                      <a:br>
                        <a:rPr lang="en-US" sz="1600" u="none" strike="noStrike">
                          <a:effectLst/>
                        </a:rPr>
                      </a:br>
                      <a:r>
                        <a:rPr lang="en-US" sz="1600" u="none" strike="noStrike">
                          <a:effectLst/>
                        </a:rPr>
                        <a:t>Integrated</a:t>
                      </a:r>
                      <a:br>
                        <a:rPr lang="en-US" sz="1600" u="none" strike="noStrike">
                          <a:effectLst/>
                        </a:rPr>
                      </a:br>
                      <a:r>
                        <a:rPr lang="en-US" sz="1600" u="none" strike="noStrike">
                          <a:effectLst/>
                        </a:rPr>
                        <a:t>GPU</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5">
                  <a:txBody>
                    <a:bodyPr/>
                    <a:lstStyle/>
                    <a:p>
                      <a:pPr algn="l" fontAlgn="t"/>
                      <a:r>
                        <a:rPr lang="en-US" sz="1600" u="none" strike="noStrike">
                          <a:effectLst/>
                        </a:rPr>
                        <a:t>September</a:t>
                      </a:r>
                      <a:br>
                        <a:rPr lang="en-US" sz="1600" u="none" strike="noStrike">
                          <a:effectLst/>
                        </a:rPr>
                      </a:br>
                      <a:r>
                        <a:rPr lang="en-US" sz="1600" u="none" strike="noStrike">
                          <a:effectLst/>
                        </a:rPr>
                        <a:t>2015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91W</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June 2015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r>
              <a:tr h="49103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HD 510</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December </a:t>
                      </a:r>
                      <a:br>
                        <a:rPr lang="en-US" sz="1600" u="none" strike="noStrike">
                          <a:effectLst/>
                        </a:rPr>
                      </a:br>
                      <a:r>
                        <a:rPr lang="en-US" sz="1600" u="none" strike="noStrike">
                          <a:effectLst/>
                        </a:rPr>
                        <a:t>2015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r>
              <a:tr h="24551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r>
              <a:tr h="491031">
                <a:tc>
                  <a:txBody>
                    <a:bodyPr/>
                    <a:lstStyle/>
                    <a:p>
                      <a:pPr algn="l" fontAlgn="t"/>
                      <a:r>
                        <a:rPr lang="en-US" sz="1600" u="none" strike="noStrike">
                          <a:effectLst/>
                        </a:rPr>
                        <a:t>03.</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Skylake-DT</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Core i3</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3">
                  <a:txBody>
                    <a:bodyPr/>
                    <a:lstStyle/>
                    <a:p>
                      <a:pPr algn="l" fontAlgn="t"/>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3">
                  <a:txBody>
                    <a:bodyPr/>
                    <a:lstStyle/>
                    <a:p>
                      <a:pPr algn="l" fontAlgn="t"/>
                      <a:r>
                        <a:rPr lang="en-US" sz="1600" u="none" strike="noStrike">
                          <a:effectLst/>
                        </a:rPr>
                        <a:t>3MB</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HD-510</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6">
                  <a:txBody>
                    <a:bodyPr/>
                    <a:lstStyle/>
                    <a:p>
                      <a:pPr algn="l" fontAlgn="t"/>
                      <a:r>
                        <a:rPr lang="en-US" sz="1600" u="none" strike="noStrike">
                          <a:effectLst/>
                        </a:rPr>
                        <a:t>LGA 1151</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54W</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6">
                  <a:txBody>
                    <a:bodyPr/>
                    <a:lstStyle/>
                    <a:p>
                      <a:pPr algn="l" fontAlgn="t"/>
                      <a:r>
                        <a:rPr lang="en-US" sz="1600" u="none" strike="noStrike">
                          <a:effectLst/>
                        </a:rPr>
                        <a:t>14nm</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6">
                  <a:txBody>
                    <a:bodyPr/>
                    <a:lstStyle/>
                    <a:p>
                      <a:pPr algn="l" fontAlgn="t"/>
                      <a:r>
                        <a:rPr lang="en-US" sz="1600" u="none" strike="noStrike">
                          <a:effectLst/>
                        </a:rPr>
                        <a:t>Direct</a:t>
                      </a:r>
                      <a:br>
                        <a:rPr lang="en-US" sz="1600" u="none" strike="noStrike">
                          <a:effectLst/>
                        </a:rPr>
                      </a:br>
                      <a:r>
                        <a:rPr lang="en-US" sz="1600" u="none" strike="noStrike">
                          <a:effectLst/>
                        </a:rPr>
                        <a:t>media</a:t>
                      </a:r>
                      <a:br>
                        <a:rPr lang="en-US" sz="1600" u="none" strike="noStrike">
                          <a:effectLst/>
                        </a:rPr>
                      </a:br>
                      <a:r>
                        <a:rPr lang="en-US" sz="1600" u="none" strike="noStrike">
                          <a:effectLst/>
                        </a:rPr>
                        <a:t>Interface,</a:t>
                      </a:r>
                      <a:br>
                        <a:rPr lang="en-US" sz="1600" u="none" strike="noStrike">
                          <a:effectLst/>
                        </a:rPr>
                      </a:br>
                      <a:r>
                        <a:rPr lang="en-US" sz="1600" u="none" strike="noStrike">
                          <a:effectLst/>
                        </a:rPr>
                        <a:t>Integrated</a:t>
                      </a:r>
                      <a:br>
                        <a:rPr lang="en-US" sz="1600" u="none" strike="noStrike">
                          <a:effectLst/>
                        </a:rPr>
                      </a:br>
                      <a:r>
                        <a:rPr lang="en-US" sz="1600" u="none" strike="noStrike">
                          <a:effectLst/>
                        </a:rPr>
                        <a:t>GPU</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December</a:t>
                      </a:r>
                      <a:br>
                        <a:rPr lang="en-US" sz="1600" u="none" strike="noStrike">
                          <a:effectLst/>
                        </a:rPr>
                      </a:br>
                      <a:r>
                        <a:rPr lang="en-US" sz="1600" u="none" strike="noStrike">
                          <a:effectLst/>
                        </a:rPr>
                        <a:t>2015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Core i3</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5">
                  <a:txBody>
                    <a:bodyPr/>
                    <a:lstStyle/>
                    <a:p>
                      <a:pPr algn="l" fontAlgn="t"/>
                      <a:r>
                        <a:rPr lang="en-US" sz="1600" u="none" strike="noStrike" dirty="0">
                          <a:effectLst/>
                        </a:rPr>
                        <a:t>HD-530</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a:txBody>
                    <a:bodyPr/>
                    <a:lstStyle/>
                    <a:p>
                      <a:pPr algn="l" fontAlgn="t"/>
                      <a:r>
                        <a:rPr lang="en-US" sz="1600" u="none" strike="noStrike" dirty="0">
                          <a:effectLst/>
                        </a:rPr>
                        <a:t>51W</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5">
                  <a:txBody>
                    <a:bodyPr/>
                    <a:lstStyle/>
                    <a:p>
                      <a:pPr algn="l" fontAlgn="t"/>
                      <a:r>
                        <a:rPr lang="en-US" sz="1600" u="none" strike="noStrike">
                          <a:effectLst/>
                        </a:rPr>
                        <a:t>September</a:t>
                      </a:r>
                      <a:br>
                        <a:rPr lang="en-US" sz="1600" u="none" strike="noStrike">
                          <a:effectLst/>
                        </a:rPr>
                      </a:br>
                      <a:r>
                        <a:rPr lang="en-US" sz="1600" u="none" strike="noStrike">
                          <a:effectLst/>
                        </a:rPr>
                        <a:t>2015</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r>
              <a:tr h="40510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Core i3</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rowSpan="3">
                  <a:txBody>
                    <a:bodyPr/>
                    <a:lstStyle/>
                    <a:p>
                      <a:pPr algn="l" fontAlgn="t"/>
                      <a:r>
                        <a:rPr lang="en-US" sz="1600" u="none" strike="noStrike">
                          <a:effectLst/>
                        </a:rPr>
                        <a:t>4MB</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dirty="0">
                          <a:effectLst/>
                        </a:rPr>
                        <a:t>51W</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9282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9199" marR="9199" marT="9199"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7" name="Slide Number Placeholder 6"/>
          <p:cNvSpPr>
            <a:spLocks noGrp="1"/>
          </p:cNvSpPr>
          <p:nvPr>
            <p:ph type="sldNum" sz="quarter" idx="12"/>
          </p:nvPr>
        </p:nvSpPr>
        <p:spPr/>
        <p:txBody>
          <a:bodyPr/>
          <a:lstStyle/>
          <a:p>
            <a:fld id="{4F1A5466-609E-4CD6-934F-32AF58A03839}" type="slidenum">
              <a:rPr lang="en-US" smtClean="0"/>
              <a:t>8</a:t>
            </a:fld>
            <a:endParaRPr lang="en-US"/>
          </a:p>
        </p:txBody>
      </p:sp>
    </p:spTree>
    <p:extLst>
      <p:ext uri="{BB962C8B-B14F-4D97-AF65-F5344CB8AC3E}">
        <p14:creationId xmlns:p14="http://schemas.microsoft.com/office/powerpoint/2010/main" val="1918449534"/>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p:tgtEl>
                                          <p:spTgt spid="3"/>
                                        </p:tgtEl>
                                        <p:attrNameLst>
                                          <p:attrName>ppt_y</p:attrName>
                                        </p:attrNameLst>
                                      </p:cBhvr>
                                      <p:tavLst>
                                        <p:tav tm="0">
                                          <p:val>
                                            <p:strVal val="#ppt_y+#ppt_h*1.125000"/>
                                          </p:val>
                                        </p:tav>
                                        <p:tav tm="100000">
                                          <p:val>
                                            <p:strVal val="#ppt_y"/>
                                          </p:val>
                                        </p:tav>
                                      </p:tavLst>
                                    </p:anim>
                                    <p:animEffect transition="in" filter="wipe(up)">
                                      <p:cBhvr>
                                        <p:cTn id="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sp>
        <p:nvSpPr>
          <p:cNvPr id="5" name="TextBox 4"/>
          <p:cNvSpPr txBox="1"/>
          <p:nvPr/>
        </p:nvSpPr>
        <p:spPr>
          <a:xfrm>
            <a:off x="418010" y="-128456"/>
            <a:ext cx="7918269" cy="1107996"/>
          </a:xfrm>
          <a:prstGeom prst="rect">
            <a:avLst/>
          </a:prstGeom>
          <a:noFill/>
        </p:spPr>
        <p:txBody>
          <a:bodyPr wrap="square" rtlCol="0">
            <a:spAutoFit/>
          </a:bodyPr>
          <a:lstStyle/>
          <a:p>
            <a:r>
              <a:rPr lang="en-US" sz="6600" b="1" i="1" u="sng" dirty="0">
                <a:solidFill>
                  <a:schemeClr val="tx2">
                    <a:lumMod val="75000"/>
                  </a:schemeClr>
                </a:solidFill>
              </a:rPr>
              <a:t>7</a:t>
            </a:r>
            <a:r>
              <a:rPr lang="en-US" sz="4000" b="1" i="1" u="sng" baseline="30000" dirty="0" smtClean="0">
                <a:solidFill>
                  <a:schemeClr val="tx2">
                    <a:lumMod val="75000"/>
                  </a:schemeClr>
                </a:solidFill>
              </a:rPr>
              <a:t>th</a:t>
            </a:r>
            <a:r>
              <a:rPr lang="en-US" sz="4000" b="1" i="1" u="sng" dirty="0" smtClean="0">
                <a:solidFill>
                  <a:schemeClr val="tx2">
                    <a:lumMod val="75000"/>
                  </a:schemeClr>
                </a:solidFill>
              </a:rPr>
              <a:t> generation microprocessors:</a:t>
            </a:r>
            <a:endParaRPr lang="en-US" sz="4000" b="1" i="1" dirty="0">
              <a:solidFill>
                <a:schemeClr val="tx2">
                  <a:lumMod val="75000"/>
                </a:schemeClr>
              </a:solidFill>
            </a:endParaRPr>
          </a:p>
        </p:txBody>
      </p:sp>
      <p:sp>
        <p:nvSpPr>
          <p:cNvPr id="6" name="TextBox 5"/>
          <p:cNvSpPr txBox="1"/>
          <p:nvPr/>
        </p:nvSpPr>
        <p:spPr>
          <a:xfrm>
            <a:off x="433251" y="825137"/>
            <a:ext cx="3986349" cy="3046988"/>
          </a:xfrm>
          <a:prstGeom prst="rect">
            <a:avLst/>
          </a:prstGeom>
          <a:noFill/>
        </p:spPr>
        <p:txBody>
          <a:bodyPr wrap="square" rtlCol="0">
            <a:spAutoFit/>
          </a:bodyPr>
          <a:lstStyle/>
          <a:p>
            <a:pPr lvl="0"/>
            <a:r>
              <a:rPr lang="en-US" sz="2400" i="1" dirty="0" err="1" smtClean="0">
                <a:solidFill>
                  <a:schemeClr val="tx2">
                    <a:lumMod val="75000"/>
                  </a:schemeClr>
                </a:solidFill>
              </a:rPr>
              <a:t>Kaby</a:t>
            </a:r>
            <a:r>
              <a:rPr lang="en-US" sz="2400" i="1" dirty="0" smtClean="0">
                <a:solidFill>
                  <a:schemeClr val="tx2">
                    <a:lumMod val="75000"/>
                  </a:schemeClr>
                </a:solidFill>
              </a:rPr>
              <a:t> Lake is the seventh generation Core processor microarchitecture, and was launched in January 2017.Built on an improved 14 nm process, </a:t>
            </a:r>
            <a:r>
              <a:rPr lang="en-US" sz="2400" i="1" dirty="0" err="1" smtClean="0">
                <a:solidFill>
                  <a:schemeClr val="tx2">
                    <a:lumMod val="75000"/>
                  </a:schemeClr>
                </a:solidFill>
              </a:rPr>
              <a:t>Kaby</a:t>
            </a:r>
            <a:r>
              <a:rPr lang="en-US" sz="2400" i="1" dirty="0" smtClean="0">
                <a:solidFill>
                  <a:schemeClr val="tx2">
                    <a:lumMod val="75000"/>
                  </a:schemeClr>
                </a:solidFill>
              </a:rPr>
              <a:t> Lake features faster CPU clock speeds and Turbo frequencies.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4840" y="863683"/>
            <a:ext cx="7360919" cy="315277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3794677557"/>
              </p:ext>
            </p:extLst>
          </p:nvPr>
        </p:nvGraphicFramePr>
        <p:xfrm>
          <a:off x="433251" y="4191001"/>
          <a:ext cx="11362509" cy="2423159"/>
        </p:xfrm>
        <a:graphic>
          <a:graphicData uri="http://schemas.openxmlformats.org/drawingml/2006/table">
            <a:tbl>
              <a:tblPr>
                <a:tableStyleId>{5C22544A-7EE6-4342-B048-85BDC9FD1C3A}</a:tableStyleId>
              </a:tblPr>
              <a:tblGrid>
                <a:gridCol w="1003958"/>
                <a:gridCol w="1275863"/>
                <a:gridCol w="1239262"/>
                <a:gridCol w="920295"/>
                <a:gridCol w="1422275"/>
                <a:gridCol w="1171285"/>
                <a:gridCol w="1003958"/>
                <a:gridCol w="1003958"/>
                <a:gridCol w="1150370"/>
                <a:gridCol w="1171285"/>
              </a:tblGrid>
              <a:tr h="1240290">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GPU</a:t>
                      </a:r>
                      <a:br>
                        <a:rPr lang="en-US" sz="1600" u="sng" strike="noStrike" dirty="0">
                          <a:effectLst/>
                        </a:rPr>
                      </a:br>
                      <a:r>
                        <a:rPr lang="en-US" sz="1600" u="sng" strike="noStrike" dirty="0">
                          <a:effectLst/>
                        </a:rPr>
                        <a:t>Model</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Max GPU</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(MHz)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r>
              <a:tr h="367493">
                <a:tc>
                  <a:txBody>
                    <a:bodyPr/>
                    <a:lstStyle/>
                    <a:p>
                      <a:pPr algn="l" fontAlgn="t"/>
                      <a:r>
                        <a:rPr lang="en-US" sz="1600" u="none" strike="noStrike" dirty="0">
                          <a:effectLst/>
                        </a:rPr>
                        <a:t>01.</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4/8</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dirty="0">
                          <a:effectLst/>
                        </a:rPr>
                        <a:t>8MB</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4.2</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4.4</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HD 630</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3">
                  <a:txBody>
                    <a:bodyPr/>
                    <a:lstStyle/>
                    <a:p>
                      <a:pPr algn="l" fontAlgn="t"/>
                      <a:r>
                        <a:rPr lang="en-US" sz="1600" u="none" strike="noStrike">
                          <a:effectLst/>
                        </a:rPr>
                        <a:t>1150</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91W</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 $           350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36749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a:effectLst/>
                        </a:rPr>
                        <a:t>4.0</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rowSpan="2">
                  <a:txBody>
                    <a:bodyPr/>
                    <a:lstStyle/>
                    <a:p>
                      <a:pPr algn="l" fontAlgn="t"/>
                      <a:r>
                        <a:rPr lang="en-US" sz="1600" u="none" strike="noStrike">
                          <a:effectLst/>
                        </a:rPr>
                        <a:t> $           312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r>
              <a:tr h="44788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2.9</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a:txBody>
                    <a:bodyPr/>
                    <a:lstStyle/>
                    <a:p>
                      <a:pPr algn="l" fontAlgn="t"/>
                      <a:r>
                        <a:rPr lang="en-US" sz="1600" u="none" strike="noStrike" dirty="0">
                          <a:effectLst/>
                        </a:rPr>
                        <a:t>3.6</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9525" marR="9525" marT="9525" marB="0">
                    <a:solidFill>
                      <a:schemeClr val="accent5">
                        <a:lumMod val="20000"/>
                        <a:lumOff val="80000"/>
                      </a:schemeClr>
                    </a:solidFill>
                  </a:tcPr>
                </a:tc>
                <a:tc vMerge="1">
                  <a:txBody>
                    <a:bodyPr/>
                    <a:lstStyle/>
                    <a:p>
                      <a:endParaRPr lang="en-US"/>
                    </a:p>
                  </a:txBody>
                  <a:tcPr/>
                </a:tc>
              </a:tr>
            </a:tbl>
          </a:graphicData>
        </a:graphic>
      </p:graphicFrame>
      <p:sp>
        <p:nvSpPr>
          <p:cNvPr id="7" name="Slide Number Placeholder 6"/>
          <p:cNvSpPr>
            <a:spLocks noGrp="1"/>
          </p:cNvSpPr>
          <p:nvPr>
            <p:ph type="sldNum" sz="quarter" idx="12"/>
          </p:nvPr>
        </p:nvSpPr>
        <p:spPr/>
        <p:txBody>
          <a:bodyPr/>
          <a:lstStyle/>
          <a:p>
            <a:fld id="{4F1A5466-609E-4CD6-934F-32AF58A03839}" type="slidenum">
              <a:rPr lang="en-US" smtClean="0"/>
              <a:t>9</a:t>
            </a:fld>
            <a:endParaRPr lang="en-US"/>
          </a:p>
        </p:txBody>
      </p:sp>
    </p:spTree>
    <p:extLst>
      <p:ext uri="{BB962C8B-B14F-4D97-AF65-F5344CB8AC3E}">
        <p14:creationId xmlns:p14="http://schemas.microsoft.com/office/powerpoint/2010/main" val="3718861715"/>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500"/>
                            </p:stCondLst>
                            <p:childTnLst>
                              <p:par>
                                <p:cTn id="9" presetID="12" presetClass="entr" presetSubtype="4"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p:tgtEl>
                                          <p:spTgt spid="5"/>
                                        </p:tgtEl>
                                        <p:attrNameLst>
                                          <p:attrName>ppt_y</p:attrName>
                                        </p:attrNameLst>
                                      </p:cBhvr>
                                      <p:tavLst>
                                        <p:tav tm="0">
                                          <p:val>
                                            <p:strVal val="#ppt_y+#ppt_h*1.125000"/>
                                          </p:val>
                                        </p:tav>
                                        <p:tav tm="100000">
                                          <p:val>
                                            <p:strVal val="#ppt_y"/>
                                          </p:val>
                                        </p:tav>
                                      </p:tavLst>
                                    </p:anim>
                                    <p:animEffect transition="in" filter="wipe(up)">
                                      <p:cBhvr>
                                        <p:cTn id="12" dur="1000"/>
                                        <p:tgtEl>
                                          <p:spTgt spid="5"/>
                                        </p:tgtEl>
                                      </p:cBhvr>
                                    </p:animEffect>
                                  </p:childTnLst>
                                </p:cTn>
                              </p:par>
                            </p:childTnLst>
                          </p:cTn>
                        </p:par>
                        <p:par>
                          <p:cTn id="13" fill="hold">
                            <p:stCondLst>
                              <p:cond delay="4500"/>
                            </p:stCondLst>
                            <p:childTnLst>
                              <p:par>
                                <p:cTn id="14" presetID="12" presetClass="entr" presetSubtype="4" fill="hold" grpId="0" nodeType="afterEffect">
                                  <p:stCondLst>
                                    <p:cond delay="10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p:tgtEl>
                                          <p:spTgt spid="6"/>
                                        </p:tgtEl>
                                        <p:attrNameLst>
                                          <p:attrName>ppt_y</p:attrName>
                                        </p:attrNameLst>
                                      </p:cBhvr>
                                      <p:tavLst>
                                        <p:tav tm="0">
                                          <p:val>
                                            <p:strVal val="#ppt_y+#ppt_h*1.125000"/>
                                          </p:val>
                                        </p:tav>
                                        <p:tav tm="100000">
                                          <p:val>
                                            <p:strVal val="#ppt_y"/>
                                          </p:val>
                                        </p:tav>
                                      </p:tavLst>
                                    </p:anim>
                                    <p:animEffect transition="in" filter="wipe(up)">
                                      <p:cBhvr>
                                        <p:cTn id="17" dur="1000"/>
                                        <p:tgtEl>
                                          <p:spTgt spid="6"/>
                                        </p:tgtEl>
                                      </p:cBhvr>
                                    </p:animEffect>
                                  </p:childTnLst>
                                </p:cTn>
                              </p:par>
                            </p:childTnLst>
                          </p:cTn>
                        </p:par>
                        <p:par>
                          <p:cTn id="18" fill="hold">
                            <p:stCondLst>
                              <p:cond delay="6500"/>
                            </p:stCondLst>
                            <p:childTnLst>
                              <p:par>
                                <p:cTn id="19" presetID="14" presetClass="entr" presetSubtype="10" fill="hold" nodeType="afterEffect">
                                  <p:stCondLst>
                                    <p:cond delay="100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2000"/>
                                        <p:tgtEl>
                                          <p:spTgt spid="2"/>
                                        </p:tgtEl>
                                      </p:cBhvr>
                                    </p:animEffect>
                                  </p:childTnLst>
                                </p:cTn>
                              </p:par>
                            </p:childTnLst>
                          </p:cTn>
                        </p:par>
                        <p:par>
                          <p:cTn id="22" fill="hold">
                            <p:stCondLst>
                              <p:cond delay="9500"/>
                            </p:stCondLst>
                            <p:childTnLst>
                              <p:par>
                                <p:cTn id="23" presetID="12" presetClass="entr" presetSubtype="4" fill="hold" nodeType="afterEffect">
                                  <p:stCondLst>
                                    <p:cond delay="10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000"/>
                                        <p:tgtEl>
                                          <p:spTgt spid="3"/>
                                        </p:tgtEl>
                                        <p:attrNameLst>
                                          <p:attrName>ppt_y</p:attrName>
                                        </p:attrNameLst>
                                      </p:cBhvr>
                                      <p:tavLst>
                                        <p:tav tm="0">
                                          <p:val>
                                            <p:strVal val="#ppt_y+#ppt_h*1.125000"/>
                                          </p:val>
                                        </p:tav>
                                        <p:tav tm="100000">
                                          <p:val>
                                            <p:strVal val="#ppt_y"/>
                                          </p:val>
                                        </p:tav>
                                      </p:tavLst>
                                    </p:anim>
                                    <p:animEffect transition="in" filter="wipe(up)">
                                      <p:cBhvr>
                                        <p:cTn id="2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48662175"/>
              </p:ext>
            </p:extLst>
          </p:nvPr>
        </p:nvGraphicFramePr>
        <p:xfrm>
          <a:off x="335280" y="274313"/>
          <a:ext cx="11490960" cy="6339846"/>
        </p:xfrm>
        <a:graphic>
          <a:graphicData uri="http://schemas.openxmlformats.org/drawingml/2006/table">
            <a:tbl>
              <a:tblPr>
                <a:tableStyleId>{5C22544A-7EE6-4342-B048-85BDC9FD1C3A}</a:tableStyleId>
              </a:tblPr>
              <a:tblGrid>
                <a:gridCol w="1015306"/>
                <a:gridCol w="1290287"/>
                <a:gridCol w="1253271"/>
                <a:gridCol w="930700"/>
                <a:gridCol w="1438353"/>
                <a:gridCol w="1184528"/>
                <a:gridCol w="1015306"/>
                <a:gridCol w="1015306"/>
                <a:gridCol w="1163375"/>
                <a:gridCol w="1184528"/>
              </a:tblGrid>
              <a:tr h="1013270">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GPU</a:t>
                      </a:r>
                      <a:br>
                        <a:rPr lang="en-US" sz="1600" u="sng" strike="noStrike" dirty="0">
                          <a:effectLst/>
                        </a:rPr>
                      </a:br>
                      <a:r>
                        <a:rPr lang="en-US" sz="1600" u="sng" strike="noStrike" dirty="0">
                          <a:effectLst/>
                        </a:rPr>
                        <a:t>Model</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Max GPU</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(MHz)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r>
              <a:tr h="326460">
                <a:tc>
                  <a:txBody>
                    <a:bodyPr/>
                    <a:lstStyle/>
                    <a:p>
                      <a:pPr algn="l" fontAlgn="t"/>
                      <a:r>
                        <a:rPr lang="en-US" sz="1600" u="none" strike="noStrike" dirty="0">
                          <a:effectLst/>
                        </a:rPr>
                        <a:t>02.</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7">
                  <a:txBody>
                    <a:bodyPr/>
                    <a:lstStyle/>
                    <a:p>
                      <a:pPr algn="l" fontAlgn="t"/>
                      <a:r>
                        <a:rPr lang="en-US" sz="1600" u="none" strike="noStrike" dirty="0">
                          <a:effectLst/>
                        </a:rPr>
                        <a:t>4/4</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7">
                  <a:txBody>
                    <a:bodyPr/>
                    <a:lstStyle/>
                    <a:p>
                      <a:pPr algn="l" fontAlgn="t"/>
                      <a:r>
                        <a:rPr lang="en-US" sz="1600" u="none" strike="noStrike">
                          <a:effectLst/>
                        </a:rPr>
                        <a:t>6MB</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3.8</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4.0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7">
                  <a:txBody>
                    <a:bodyPr/>
                    <a:lstStyle/>
                    <a:p>
                      <a:pPr algn="l" fontAlgn="t"/>
                      <a:r>
                        <a:rPr lang="en-US" sz="1600" u="none" strike="noStrike" dirty="0">
                          <a:effectLst/>
                        </a:rPr>
                        <a:t>HD630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dirty="0">
                          <a:effectLst/>
                        </a:rPr>
                        <a:t>1150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91W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243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3.9</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a:effectLst/>
                        </a:rPr>
                        <a:t> $           224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2.8</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rowSpan="3">
                  <a:txBody>
                    <a:bodyPr/>
                    <a:lstStyle/>
                    <a:p>
                      <a:pPr algn="l" fontAlgn="t"/>
                      <a:r>
                        <a:rPr lang="en-US" sz="1600" u="none" strike="noStrike">
                          <a:effectLst/>
                        </a:rPr>
                        <a:t>1100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3.4</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a:effectLst/>
                        </a:rPr>
                        <a:t> $           202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2.7</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3.1</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rowSpan="2">
                  <a:txBody>
                    <a:bodyPr/>
                    <a:lstStyle/>
                    <a:p>
                      <a:pPr algn="l" fontAlgn="t"/>
                      <a:r>
                        <a:rPr lang="en-US" sz="1600" u="none" strike="noStrike">
                          <a:effectLst/>
                        </a:rPr>
                        <a:t>1000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182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408076">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Core i5</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2.4</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2.7</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187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256242">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408076">
                <a:tc>
                  <a:txBody>
                    <a:bodyPr/>
                    <a:lstStyle/>
                    <a:p>
                      <a:pPr algn="l" fontAlgn="t"/>
                      <a:r>
                        <a:rPr lang="en-US" sz="1600" u="none" strike="noStrike">
                          <a:effectLst/>
                        </a:rPr>
                        <a:t>03.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8">
                  <a:txBody>
                    <a:bodyPr/>
                    <a:lstStyle/>
                    <a:p>
                      <a:pPr algn="l" fontAlgn="t"/>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8">
                  <a:txBody>
                    <a:bodyPr/>
                    <a:lstStyle/>
                    <a:p>
                      <a:pPr algn="l" fontAlgn="t"/>
                      <a:r>
                        <a:rPr lang="en-US" sz="1600" u="none" strike="noStrike">
                          <a:effectLst/>
                        </a:rPr>
                        <a:t>4MB</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8">
                  <a:txBody>
                    <a:bodyPr/>
                    <a:lstStyle/>
                    <a:p>
                      <a:pPr algn="l" fontAlgn="t"/>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8">
                  <a:txBody>
                    <a:bodyPr/>
                    <a:lstStyle/>
                    <a:p>
                      <a:pPr algn="l" fontAlgn="t"/>
                      <a:r>
                        <a:rPr lang="en-US" sz="1600" u="none" strike="noStrike" dirty="0">
                          <a:effectLst/>
                        </a:rPr>
                        <a:t>HD630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3">
                  <a:txBody>
                    <a:bodyPr/>
                    <a:lstStyle/>
                    <a:p>
                      <a:pPr algn="l" fontAlgn="t"/>
                      <a:r>
                        <a:rPr lang="en-US" sz="1600" u="none" strike="noStrike">
                          <a:effectLst/>
                        </a:rPr>
                        <a:t>1150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60W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179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4.1</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51W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157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36662">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4.0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 $           147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5">
                  <a:txBody>
                    <a:bodyPr/>
                    <a:lstStyle/>
                    <a:p>
                      <a:pPr algn="l" fontAlgn="t"/>
                      <a:r>
                        <a:rPr lang="en-US" sz="1600" u="none" strike="noStrike">
                          <a:effectLst/>
                        </a:rPr>
                        <a:t>1100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3.9</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51W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4">
                  <a:txBody>
                    <a:bodyPr/>
                    <a:lstStyle/>
                    <a:p>
                      <a:pPr algn="l" fontAlgn="t"/>
                      <a:r>
                        <a:rPr lang="en-US" sz="1600" u="none" strike="noStrike" dirty="0">
                          <a:effectLst/>
                        </a:rPr>
                        <a:t> $           117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3.4</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3.9</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54W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r h="3264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3.4</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bl>
          </a:graphicData>
        </a:graphic>
      </p:graphicFrame>
      <p:sp>
        <p:nvSpPr>
          <p:cNvPr id="6" name="Slide Number Placeholder 5"/>
          <p:cNvSpPr>
            <a:spLocks noGrp="1"/>
          </p:cNvSpPr>
          <p:nvPr>
            <p:ph type="sldNum" sz="quarter" idx="12"/>
          </p:nvPr>
        </p:nvSpPr>
        <p:spPr/>
        <p:txBody>
          <a:bodyPr/>
          <a:lstStyle/>
          <a:p>
            <a:fld id="{4F1A5466-609E-4CD6-934F-32AF58A03839}" type="slidenum">
              <a:rPr lang="en-US" smtClean="0"/>
              <a:t>10</a:t>
            </a:fld>
            <a:endParaRPr lang="en-US"/>
          </a:p>
        </p:txBody>
      </p:sp>
    </p:spTree>
    <p:extLst>
      <p:ext uri="{BB962C8B-B14F-4D97-AF65-F5344CB8AC3E}">
        <p14:creationId xmlns:p14="http://schemas.microsoft.com/office/powerpoint/2010/main" val="1396953633"/>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p:tgtEl>
                                          <p:spTgt spid="5"/>
                                        </p:tgtEl>
                                        <p:attrNameLst>
                                          <p:attrName>ppt_y</p:attrName>
                                        </p:attrNameLst>
                                      </p:cBhvr>
                                      <p:tavLst>
                                        <p:tav tm="0">
                                          <p:val>
                                            <p:strVal val="#ppt_y+#ppt_h*1.125000"/>
                                          </p:val>
                                        </p:tav>
                                        <p:tav tm="100000">
                                          <p:val>
                                            <p:strVal val="#ppt_y"/>
                                          </p:val>
                                        </p:tav>
                                      </p:tavLst>
                                    </p:anim>
                                    <p:animEffect transition="in" filter="wipe(up)">
                                      <p:cBhvr>
                                        <p:cTn id="8"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964359765"/>
              </p:ext>
            </p:extLst>
          </p:nvPr>
        </p:nvGraphicFramePr>
        <p:xfrm>
          <a:off x="289560" y="472440"/>
          <a:ext cx="11490960" cy="4282438"/>
        </p:xfrm>
        <a:graphic>
          <a:graphicData uri="http://schemas.openxmlformats.org/drawingml/2006/table">
            <a:tbl>
              <a:tblPr>
                <a:tableStyleId>{5C22544A-7EE6-4342-B048-85BDC9FD1C3A}</a:tableStyleId>
              </a:tblPr>
              <a:tblGrid>
                <a:gridCol w="1015306"/>
                <a:gridCol w="1290287"/>
                <a:gridCol w="1253271"/>
                <a:gridCol w="930700"/>
                <a:gridCol w="1438353"/>
                <a:gridCol w="1184528"/>
                <a:gridCol w="1015306"/>
                <a:gridCol w="1015306"/>
                <a:gridCol w="1163375"/>
                <a:gridCol w="1184528"/>
              </a:tblGrid>
              <a:tr h="1505915">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GPU</a:t>
                      </a:r>
                      <a:br>
                        <a:rPr lang="en-US" sz="1600" u="sng" strike="noStrike" dirty="0">
                          <a:effectLst/>
                        </a:rPr>
                      </a:br>
                      <a:r>
                        <a:rPr lang="en-US" sz="1600" u="sng" strike="noStrike" dirty="0">
                          <a:effectLst/>
                        </a:rPr>
                        <a:t>Model</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Max GPU</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(MHz)</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solidFill>
                      <a:schemeClr val="accent1">
                        <a:lumMod val="20000"/>
                        <a:lumOff val="80000"/>
                      </a:schemeClr>
                    </a:solidFill>
                  </a:tcPr>
                </a:tc>
              </a:tr>
              <a:tr h="313141">
                <a:tc>
                  <a:txBody>
                    <a:bodyPr/>
                    <a:lstStyle/>
                    <a:p>
                      <a:pPr algn="l" fontAlgn="t"/>
                      <a:r>
                        <a:rPr lang="en-US" sz="1600" u="none" strike="noStrike" dirty="0">
                          <a:effectLst/>
                        </a:rPr>
                        <a:t>04.</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pentium</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5">
                  <a:txBody>
                    <a:bodyPr/>
                    <a:lstStyle/>
                    <a:p>
                      <a:pPr algn="l" fontAlgn="t"/>
                      <a:r>
                        <a:rPr lang="en-US" sz="1600" u="none" strike="noStrike" dirty="0">
                          <a:effectLst/>
                        </a:rPr>
                        <a:t>2/4</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5">
                  <a:txBody>
                    <a:bodyPr/>
                    <a:lstStyle/>
                    <a:p>
                      <a:pPr algn="l" fontAlgn="t"/>
                      <a:r>
                        <a:rPr lang="en-US" sz="1600" u="none" strike="noStrike">
                          <a:effectLst/>
                        </a:rPr>
                        <a:t>3MB</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3.7</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5">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3">
                  <a:txBody>
                    <a:bodyPr/>
                    <a:lstStyle/>
                    <a:p>
                      <a:pPr algn="l" fontAlgn="t"/>
                      <a:r>
                        <a:rPr lang="en-US" sz="1600" u="none" strike="noStrike">
                          <a:effectLst/>
                        </a:rPr>
                        <a:t>HD630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a:effectLst/>
                        </a:rPr>
                        <a:t>1100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a:effectLst/>
                        </a:rPr>
                        <a:t>51W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93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pentium</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3.6</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 $              82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pentium</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rowSpan="3">
                  <a:txBody>
                    <a:bodyPr/>
                    <a:lstStyle/>
                    <a:p>
                      <a:pPr algn="l" fontAlgn="t"/>
                      <a:r>
                        <a:rPr lang="en-US" sz="1600" u="none" strike="noStrike">
                          <a:effectLst/>
                        </a:rPr>
                        <a:t>1050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              75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pentium</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rowSpan="2">
                  <a:txBody>
                    <a:bodyPr/>
                    <a:lstStyle/>
                    <a:p>
                      <a:pPr algn="l" fontAlgn="t"/>
                      <a:r>
                        <a:rPr lang="en-US" sz="1600" u="none" strike="noStrike" dirty="0">
                          <a:effectLst/>
                        </a:rPr>
                        <a:t>HD610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a:txBody>
                    <a:bodyPr/>
                    <a:lstStyle/>
                    <a:p>
                      <a:pPr algn="l" fontAlgn="t"/>
                      <a:r>
                        <a:rPr lang="en-US" sz="1600" u="none" strike="noStrike">
                          <a:effectLst/>
                        </a:rPr>
                        <a:t>54W</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a:effectLst/>
                        </a:rPr>
                        <a:t> $              64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pentium</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2.9</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r h="27139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a:effectLst/>
                        </a:rPr>
                        <a:t>05.</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celeron</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3">
                  <a:txBody>
                    <a:bodyPr/>
                    <a:lstStyle/>
                    <a:p>
                      <a:pPr algn="l" fontAlgn="t"/>
                      <a:r>
                        <a:rPr lang="en-US" sz="1600" u="none" strike="noStrike" dirty="0">
                          <a:effectLst/>
                        </a:rPr>
                        <a:t>2/2</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3">
                  <a:txBody>
                    <a:bodyPr/>
                    <a:lstStyle/>
                    <a:p>
                      <a:pPr algn="l" fontAlgn="t"/>
                      <a:r>
                        <a:rPr lang="en-US" sz="1600" u="none" strike="noStrike">
                          <a:effectLst/>
                        </a:rPr>
                        <a:t>2MB</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3.0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3">
                  <a:txBody>
                    <a:bodyPr/>
                    <a:lstStyle/>
                    <a:p>
                      <a:pPr algn="l" fontAlgn="t"/>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3">
                  <a:txBody>
                    <a:bodyPr/>
                    <a:lstStyle/>
                    <a:p>
                      <a:pPr algn="l" fontAlgn="t"/>
                      <a:r>
                        <a:rPr lang="en-US" sz="1600" u="none" strike="noStrike">
                          <a:effectLst/>
                        </a:rPr>
                        <a:t>HD610</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dirty="0">
                          <a:effectLst/>
                        </a:rPr>
                        <a:t>1050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rowSpan="2">
                  <a:txBody>
                    <a:bodyPr/>
                    <a:lstStyle/>
                    <a:p>
                      <a:pPr algn="l" fontAlgn="t"/>
                      <a:r>
                        <a:rPr lang="en-US" sz="1600" u="none" strike="noStrike" dirty="0">
                          <a:effectLst/>
                        </a:rPr>
                        <a:t>51W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 $              52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celeron</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2.9</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dirty="0">
                          <a:effectLst/>
                        </a:rPr>
                        <a:t> $              42 </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r>
              <a:tr h="31314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err="1">
                          <a:effectLst/>
                        </a:rPr>
                        <a:t>celeron</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2.7</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1000</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5224" marR="5224" marT="5224" marB="0">
                    <a:solidFill>
                      <a:schemeClr val="accent5">
                        <a:lumMod val="20000"/>
                        <a:lumOff val="80000"/>
                      </a:schemeClr>
                    </a:solidFill>
                  </a:tcPr>
                </a:tc>
                <a:tc vMerge="1">
                  <a:txBody>
                    <a:bodyPr/>
                    <a:lstStyle/>
                    <a:p>
                      <a:endParaRPr lang="en-US"/>
                    </a:p>
                  </a:txBody>
                  <a:tcPr/>
                </a:tc>
              </a:tr>
            </a:tbl>
          </a:graphicData>
        </a:graphic>
      </p:graphicFrame>
      <p:sp>
        <p:nvSpPr>
          <p:cNvPr id="6" name="Slide Number Placeholder 5"/>
          <p:cNvSpPr>
            <a:spLocks noGrp="1"/>
          </p:cNvSpPr>
          <p:nvPr>
            <p:ph type="sldNum" sz="quarter" idx="12"/>
          </p:nvPr>
        </p:nvSpPr>
        <p:spPr/>
        <p:txBody>
          <a:bodyPr/>
          <a:lstStyle/>
          <a:p>
            <a:fld id="{4F1A5466-609E-4CD6-934F-32AF58A03839}" type="slidenum">
              <a:rPr lang="en-US" smtClean="0"/>
              <a:t>11</a:t>
            </a:fld>
            <a:endParaRPr lang="en-US"/>
          </a:p>
        </p:txBody>
      </p:sp>
    </p:spTree>
    <p:extLst>
      <p:ext uri="{BB962C8B-B14F-4D97-AF65-F5344CB8AC3E}">
        <p14:creationId xmlns:p14="http://schemas.microsoft.com/office/powerpoint/2010/main" val="3178581874"/>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p:tgtEl>
                                          <p:spTgt spid="4"/>
                                        </p:tgtEl>
                                        <p:attrNameLst>
                                          <p:attrName>ppt_y</p:attrName>
                                        </p:attrNameLst>
                                      </p:cBhvr>
                                      <p:tavLst>
                                        <p:tav tm="0">
                                          <p:val>
                                            <p:strVal val="#ppt_y+#ppt_h*1.125000"/>
                                          </p:val>
                                        </p:tav>
                                        <p:tav tm="100000">
                                          <p:val>
                                            <p:strVal val="#ppt_y"/>
                                          </p:val>
                                        </p:tav>
                                      </p:tavLst>
                                    </p:anim>
                                    <p:animEffect transition="in" filter="wipe(up)">
                                      <p:cBhvr>
                                        <p:cTn id="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sp>
        <p:nvSpPr>
          <p:cNvPr id="6" name="TextBox 5"/>
          <p:cNvSpPr txBox="1"/>
          <p:nvPr/>
        </p:nvSpPr>
        <p:spPr>
          <a:xfrm>
            <a:off x="418010" y="-128456"/>
            <a:ext cx="7918269" cy="1107996"/>
          </a:xfrm>
          <a:prstGeom prst="rect">
            <a:avLst/>
          </a:prstGeom>
          <a:noFill/>
        </p:spPr>
        <p:txBody>
          <a:bodyPr wrap="square" rtlCol="0">
            <a:spAutoFit/>
          </a:bodyPr>
          <a:lstStyle/>
          <a:p>
            <a:r>
              <a:rPr lang="en-US" sz="6600" b="1" i="1" u="sng" dirty="0" smtClean="0">
                <a:solidFill>
                  <a:schemeClr val="tx2">
                    <a:lumMod val="75000"/>
                  </a:schemeClr>
                </a:solidFill>
              </a:rPr>
              <a:t>8</a:t>
            </a:r>
            <a:r>
              <a:rPr lang="en-US" sz="4000" b="1" i="1" u="sng" baseline="30000" dirty="0" smtClean="0">
                <a:solidFill>
                  <a:schemeClr val="tx2">
                    <a:lumMod val="75000"/>
                  </a:schemeClr>
                </a:solidFill>
              </a:rPr>
              <a:t>th</a:t>
            </a:r>
            <a:r>
              <a:rPr lang="en-US" sz="4000" b="1" i="1" u="sng" dirty="0" smtClean="0">
                <a:solidFill>
                  <a:schemeClr val="tx2">
                    <a:lumMod val="75000"/>
                  </a:schemeClr>
                </a:solidFill>
              </a:rPr>
              <a:t> generation microprocessors:</a:t>
            </a:r>
            <a:endParaRPr lang="en-US" sz="4000" b="1" i="1" dirty="0">
              <a:solidFill>
                <a:schemeClr val="tx2">
                  <a:lumMod val="75000"/>
                </a:schemeClr>
              </a:solidFill>
            </a:endParaRPr>
          </a:p>
        </p:txBody>
      </p:sp>
      <p:sp>
        <p:nvSpPr>
          <p:cNvPr id="2" name="TextBox 1"/>
          <p:cNvSpPr txBox="1"/>
          <p:nvPr/>
        </p:nvSpPr>
        <p:spPr>
          <a:xfrm>
            <a:off x="418010" y="792480"/>
            <a:ext cx="4047310" cy="3416320"/>
          </a:xfrm>
          <a:prstGeom prst="rect">
            <a:avLst/>
          </a:prstGeom>
          <a:noFill/>
        </p:spPr>
        <p:txBody>
          <a:bodyPr wrap="square" rtlCol="0">
            <a:spAutoFit/>
          </a:bodyPr>
          <a:lstStyle/>
          <a:p>
            <a:r>
              <a:rPr lang="en-US" sz="2400" i="1" dirty="0" smtClean="0">
                <a:solidFill>
                  <a:schemeClr val="tx2">
                    <a:lumMod val="75000"/>
                  </a:schemeClr>
                </a:solidFill>
              </a:rPr>
              <a:t>Coffee Lake is the eighth generation Intel Core micro-architecture and was launched in October 2017. For the first time in the ten year history of Intel Core processors, the Coffee Lake generation features an increase in core counts.</a:t>
            </a:r>
            <a:endParaRPr lang="en-US" sz="2400" i="1" dirty="0">
              <a:solidFill>
                <a:schemeClr val="tx2">
                  <a:lumMod val="75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320" y="918580"/>
            <a:ext cx="7406640" cy="3287660"/>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163823002"/>
              </p:ext>
            </p:extLst>
          </p:nvPr>
        </p:nvGraphicFramePr>
        <p:xfrm>
          <a:off x="418011" y="4312920"/>
          <a:ext cx="11453948" cy="2412968"/>
        </p:xfrm>
        <a:graphic>
          <a:graphicData uri="http://schemas.openxmlformats.org/drawingml/2006/table">
            <a:tbl>
              <a:tblPr>
                <a:tableStyleId>{5C22544A-7EE6-4342-B048-85BDC9FD1C3A}</a:tableStyleId>
              </a:tblPr>
              <a:tblGrid>
                <a:gridCol w="1002808"/>
                <a:gridCol w="1274403"/>
                <a:gridCol w="1237841"/>
                <a:gridCol w="919240"/>
                <a:gridCol w="1420644"/>
                <a:gridCol w="1169943"/>
                <a:gridCol w="1002808"/>
                <a:gridCol w="1002808"/>
                <a:gridCol w="1149050"/>
                <a:gridCol w="1274403"/>
              </a:tblGrid>
              <a:tr h="1210969">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GPU</a:t>
                      </a:r>
                      <a:br>
                        <a:rPr lang="en-US" sz="1600" u="sng" strike="noStrike" dirty="0">
                          <a:effectLst/>
                        </a:rPr>
                      </a:br>
                      <a:r>
                        <a:rPr lang="en-US" sz="1600" u="sng" strike="noStrike" dirty="0">
                          <a:effectLst/>
                        </a:rPr>
                        <a:t>Model</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Max GPU</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(MHz)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tc>
              </a:tr>
              <a:tr h="405899">
                <a:tc>
                  <a:txBody>
                    <a:bodyPr/>
                    <a:lstStyle/>
                    <a:p>
                      <a:pPr algn="l" fontAlgn="t"/>
                      <a:r>
                        <a:rPr lang="en-US" sz="1600" u="none" strike="noStrike">
                          <a:effectLst/>
                        </a:rPr>
                        <a:t>01.</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4/8</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8MB</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4.4</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HD 630</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1150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91W</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              350 </a:t>
                      </a:r>
                      <a:endParaRPr lang="en-US" sz="1600" b="0" i="0" u="none" strike="noStrike">
                        <a:solidFill>
                          <a:srgbClr val="000000"/>
                        </a:solidFill>
                        <a:effectLst/>
                        <a:latin typeface="Calibri" panose="020F0502020204030204" pitchFamily="34" charset="0"/>
                      </a:endParaRPr>
                    </a:p>
                  </a:txBody>
                  <a:tcPr marL="9525" marR="9525" marT="9525" marB="0"/>
                </a:tc>
              </a:tr>
              <a:tr h="358806">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4.0</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 $              312 </a:t>
                      </a:r>
                      <a:endParaRPr lang="en-US" sz="1600" b="0" i="0" u="none" strike="noStrike">
                        <a:solidFill>
                          <a:srgbClr val="000000"/>
                        </a:solidFill>
                        <a:effectLst/>
                        <a:latin typeface="Calibri" panose="020F0502020204030204" pitchFamily="34" charset="0"/>
                      </a:endParaRPr>
                    </a:p>
                  </a:txBody>
                  <a:tcPr marL="9525" marR="9525" marT="9525" marB="0"/>
                </a:tc>
              </a:tr>
              <a:tr h="43729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2.9</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9525" marR="9525" marT="9525" marB="0"/>
                </a:tc>
                <a:tc vMerge="1">
                  <a:txBody>
                    <a:bodyPr/>
                    <a:lstStyle/>
                    <a:p>
                      <a:endParaRPr lang="en-US"/>
                    </a:p>
                  </a:txBody>
                  <a:tcPr/>
                </a:tc>
              </a:tr>
            </a:tbl>
          </a:graphicData>
        </a:graphic>
      </p:graphicFrame>
      <p:sp>
        <p:nvSpPr>
          <p:cNvPr id="8" name="Slide Number Placeholder 7"/>
          <p:cNvSpPr>
            <a:spLocks noGrp="1"/>
          </p:cNvSpPr>
          <p:nvPr>
            <p:ph type="sldNum" sz="quarter" idx="12"/>
          </p:nvPr>
        </p:nvSpPr>
        <p:spPr/>
        <p:txBody>
          <a:bodyPr/>
          <a:lstStyle/>
          <a:p>
            <a:fld id="{4F1A5466-609E-4CD6-934F-32AF58A03839}" type="slidenum">
              <a:rPr lang="en-US" smtClean="0"/>
              <a:t>12</a:t>
            </a:fld>
            <a:endParaRPr lang="en-US"/>
          </a:p>
        </p:txBody>
      </p:sp>
    </p:spTree>
    <p:extLst>
      <p:ext uri="{BB962C8B-B14F-4D97-AF65-F5344CB8AC3E}">
        <p14:creationId xmlns:p14="http://schemas.microsoft.com/office/powerpoint/2010/main" val="2145305242"/>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childTnLst>
                          </p:cTn>
                        </p:par>
                        <p:par>
                          <p:cTn id="8" fill="hold">
                            <p:stCondLst>
                              <p:cond delay="2500"/>
                            </p:stCondLst>
                            <p:childTnLst>
                              <p:par>
                                <p:cTn id="9" presetID="12" presetClass="entr" presetSubtype="4"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p:tgtEl>
                                          <p:spTgt spid="6"/>
                                        </p:tgtEl>
                                        <p:attrNameLst>
                                          <p:attrName>ppt_y</p:attrName>
                                        </p:attrNameLst>
                                      </p:cBhvr>
                                      <p:tavLst>
                                        <p:tav tm="0">
                                          <p:val>
                                            <p:strVal val="#ppt_y+#ppt_h*1.125000"/>
                                          </p:val>
                                        </p:tav>
                                        <p:tav tm="100000">
                                          <p:val>
                                            <p:strVal val="#ppt_y"/>
                                          </p:val>
                                        </p:tav>
                                      </p:tavLst>
                                    </p:anim>
                                    <p:animEffect transition="in" filter="wipe(up)">
                                      <p:cBhvr>
                                        <p:cTn id="12" dur="1000"/>
                                        <p:tgtEl>
                                          <p:spTgt spid="6"/>
                                        </p:tgtEl>
                                      </p:cBhvr>
                                    </p:animEffect>
                                  </p:childTnLst>
                                </p:cTn>
                              </p:par>
                            </p:childTnLst>
                          </p:cTn>
                        </p:par>
                        <p:par>
                          <p:cTn id="13" fill="hold">
                            <p:stCondLst>
                              <p:cond delay="4500"/>
                            </p:stCondLst>
                            <p:childTnLst>
                              <p:par>
                                <p:cTn id="14" presetID="12" presetClass="entr" presetSubtype="4" fill="hold" grpId="0" nodeType="afterEffect">
                                  <p:stCondLst>
                                    <p:cond delay="100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p:tgtEl>
                                          <p:spTgt spid="2"/>
                                        </p:tgtEl>
                                        <p:attrNameLst>
                                          <p:attrName>ppt_y</p:attrName>
                                        </p:attrNameLst>
                                      </p:cBhvr>
                                      <p:tavLst>
                                        <p:tav tm="0">
                                          <p:val>
                                            <p:strVal val="#ppt_y+#ppt_h*1.125000"/>
                                          </p:val>
                                        </p:tav>
                                        <p:tav tm="100000">
                                          <p:val>
                                            <p:strVal val="#ppt_y"/>
                                          </p:val>
                                        </p:tav>
                                      </p:tavLst>
                                    </p:anim>
                                    <p:animEffect transition="in" filter="wipe(up)">
                                      <p:cBhvr>
                                        <p:cTn id="17" dur="1000"/>
                                        <p:tgtEl>
                                          <p:spTgt spid="2"/>
                                        </p:tgtEl>
                                      </p:cBhvr>
                                    </p:animEffect>
                                  </p:childTnLst>
                                </p:cTn>
                              </p:par>
                            </p:childTnLst>
                          </p:cTn>
                        </p:par>
                        <p:par>
                          <p:cTn id="18" fill="hold">
                            <p:stCondLst>
                              <p:cond delay="6500"/>
                            </p:stCondLst>
                            <p:childTnLst>
                              <p:par>
                                <p:cTn id="19" presetID="14" presetClass="entr" presetSubtype="10" fill="hold" nodeType="after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2000"/>
                                        <p:tgtEl>
                                          <p:spTgt spid="3"/>
                                        </p:tgtEl>
                                      </p:cBhvr>
                                    </p:animEffect>
                                  </p:childTnLst>
                                </p:cTn>
                              </p:par>
                            </p:childTnLst>
                          </p:cTn>
                        </p:par>
                        <p:par>
                          <p:cTn id="22" fill="hold">
                            <p:stCondLst>
                              <p:cond delay="9500"/>
                            </p:stCondLst>
                            <p:childTnLst>
                              <p:par>
                                <p:cTn id="23" presetID="12" presetClass="entr" presetSubtype="4" fill="hold" nodeType="after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2000"/>
                                        <p:tgtEl>
                                          <p:spTgt spid="7"/>
                                        </p:tgtEl>
                                        <p:attrNameLst>
                                          <p:attrName>ppt_y</p:attrName>
                                        </p:attrNameLst>
                                      </p:cBhvr>
                                      <p:tavLst>
                                        <p:tav tm="0">
                                          <p:val>
                                            <p:strVal val="#ppt_y+#ppt_h*1.125000"/>
                                          </p:val>
                                        </p:tav>
                                        <p:tav tm="100000">
                                          <p:val>
                                            <p:strVal val="#ppt_y"/>
                                          </p:val>
                                        </p:tav>
                                      </p:tavLst>
                                    </p:anim>
                                    <p:animEffect transition="in" filter="wipe(up)">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998496347"/>
              </p:ext>
            </p:extLst>
          </p:nvPr>
        </p:nvGraphicFramePr>
        <p:xfrm>
          <a:off x="411480" y="304801"/>
          <a:ext cx="11414758" cy="6229357"/>
        </p:xfrm>
        <a:graphic>
          <a:graphicData uri="http://schemas.openxmlformats.org/drawingml/2006/table">
            <a:tbl>
              <a:tblPr>
                <a:tableStyleId>{5C22544A-7EE6-4342-B048-85BDC9FD1C3A}</a:tableStyleId>
              </a:tblPr>
              <a:tblGrid>
                <a:gridCol w="999377"/>
                <a:gridCol w="1270041"/>
                <a:gridCol w="1033852"/>
                <a:gridCol w="1115850"/>
                <a:gridCol w="1415784"/>
                <a:gridCol w="1165941"/>
                <a:gridCol w="999377"/>
                <a:gridCol w="999377"/>
                <a:gridCol w="1145118"/>
                <a:gridCol w="1270041"/>
              </a:tblGrid>
              <a:tr h="963642">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GPU</a:t>
                      </a:r>
                      <a:br>
                        <a:rPr lang="en-US" sz="1600" u="sng" strike="noStrike" dirty="0">
                          <a:effectLst/>
                        </a:rPr>
                      </a:br>
                      <a:r>
                        <a:rPr lang="en-US" sz="1600" u="sng" strike="noStrike" dirty="0">
                          <a:effectLst/>
                        </a:rPr>
                        <a:t>Model</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Max GPU</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(MHz)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tc>
              </a:tr>
              <a:tr h="354664">
                <a:tc>
                  <a:txBody>
                    <a:bodyPr/>
                    <a:lstStyle/>
                    <a:p>
                      <a:pPr algn="l" fontAlgn="t"/>
                      <a:r>
                        <a:rPr lang="en-US" sz="1600" u="none" strike="noStrike">
                          <a:effectLst/>
                        </a:rPr>
                        <a:t>02.</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rowSpan="7">
                  <a:txBody>
                    <a:bodyPr/>
                    <a:lstStyle/>
                    <a:p>
                      <a:pPr algn="l" fontAlgn="t"/>
                      <a:r>
                        <a:rPr lang="en-US" sz="1600" u="none" strike="noStrike" dirty="0">
                          <a:effectLst/>
                        </a:rPr>
                        <a:t>4/4</a:t>
                      </a:r>
                      <a:endParaRPr lang="en-US" sz="1600" b="0" i="0" u="none" strike="noStrike" dirty="0">
                        <a:solidFill>
                          <a:srgbClr val="000000"/>
                        </a:solidFill>
                        <a:effectLst/>
                        <a:latin typeface="Calibri" panose="020F0502020204030204" pitchFamily="34" charset="0"/>
                      </a:endParaRPr>
                    </a:p>
                  </a:txBody>
                  <a:tcPr marL="7917" marR="7917" marT="7917" marB="0"/>
                </a:tc>
                <a:tc rowSpan="7">
                  <a:txBody>
                    <a:bodyPr/>
                    <a:lstStyle/>
                    <a:p>
                      <a:pPr algn="l" fontAlgn="t"/>
                      <a:r>
                        <a:rPr lang="en-US" sz="1600" u="none" strike="noStrike">
                          <a:effectLst/>
                        </a:rPr>
                        <a:t>6MB</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3.8</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4.0</a:t>
                      </a:r>
                      <a:endParaRPr lang="en-US" sz="1600" b="0" i="0" u="none" strike="noStrike">
                        <a:solidFill>
                          <a:srgbClr val="000000"/>
                        </a:solidFill>
                        <a:effectLst/>
                        <a:latin typeface="Calibri" panose="020F0502020204030204" pitchFamily="34" charset="0"/>
                      </a:endParaRPr>
                    </a:p>
                  </a:txBody>
                  <a:tcPr marL="7917" marR="7917" marT="7917" marB="0"/>
                </a:tc>
                <a:tc rowSpan="7">
                  <a:txBody>
                    <a:bodyPr/>
                    <a:lstStyle/>
                    <a:p>
                      <a:pPr algn="l" fontAlgn="t"/>
                      <a:r>
                        <a:rPr lang="en-US" sz="1600" u="none" strike="noStrike" dirty="0">
                          <a:effectLst/>
                        </a:rPr>
                        <a:t>HD630</a:t>
                      </a:r>
                      <a:endParaRPr lang="en-US" sz="1600" b="0" i="0" u="none" strike="noStrike" dirty="0">
                        <a:solidFill>
                          <a:srgbClr val="000000"/>
                        </a:solidFill>
                        <a:effectLst/>
                        <a:latin typeface="Calibri" panose="020F0502020204030204" pitchFamily="34" charset="0"/>
                      </a:endParaRPr>
                    </a:p>
                  </a:txBody>
                  <a:tcPr marL="7917" marR="7917" marT="7917" marB="0"/>
                </a:tc>
                <a:tc rowSpan="2">
                  <a:txBody>
                    <a:bodyPr/>
                    <a:lstStyle/>
                    <a:p>
                      <a:pPr algn="l" fontAlgn="t"/>
                      <a:r>
                        <a:rPr lang="en-US" sz="1600" u="none" strike="noStrike" dirty="0">
                          <a:effectLst/>
                        </a:rPr>
                        <a:t>1150</a:t>
                      </a:r>
                      <a:endParaRPr lang="en-US" sz="1600" b="0" i="0" u="none" strike="noStrike" dirty="0">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dirty="0">
                          <a:effectLst/>
                        </a:rPr>
                        <a:t>91W</a:t>
                      </a:r>
                      <a:endParaRPr lang="en-US" sz="1600" b="0" i="0" u="none" strike="noStrike" dirty="0">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dirty="0">
                          <a:effectLst/>
                        </a:rPr>
                        <a:t> $              243 </a:t>
                      </a:r>
                      <a:endParaRPr lang="en-US" sz="1600" b="0" i="0" u="none" strike="noStrike" dirty="0">
                        <a:solidFill>
                          <a:srgbClr val="000000"/>
                        </a:solidFill>
                        <a:effectLst/>
                        <a:latin typeface="Calibri" panose="020F0502020204030204" pitchFamily="34" charset="0"/>
                      </a:endParaRPr>
                    </a:p>
                  </a:txBody>
                  <a:tcPr marL="7917" marR="7917" marT="7917" marB="0"/>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3.9</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7917" marR="7917" marT="7917" marB="0"/>
                </a:tc>
                <a:tc rowSpan="2">
                  <a:txBody>
                    <a:bodyPr/>
                    <a:lstStyle/>
                    <a:p>
                      <a:pPr algn="l" fontAlgn="t"/>
                      <a:r>
                        <a:rPr lang="en-US" sz="1600" u="none" strike="noStrike">
                          <a:effectLst/>
                        </a:rPr>
                        <a:t> $              224 </a:t>
                      </a:r>
                      <a:endParaRPr lang="en-US" sz="1600" b="0" i="0" u="none" strike="noStrike">
                        <a:solidFill>
                          <a:srgbClr val="000000"/>
                        </a:solidFill>
                        <a:effectLst/>
                        <a:latin typeface="Calibri" panose="020F0502020204030204" pitchFamily="34" charset="0"/>
                      </a:endParaRPr>
                    </a:p>
                  </a:txBody>
                  <a:tcPr marL="7917" marR="7917" marT="7917" marB="0"/>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2.8</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rowSpan="3">
                  <a:txBody>
                    <a:bodyPr/>
                    <a:lstStyle/>
                    <a:p>
                      <a:pPr algn="l" fontAlgn="t"/>
                      <a:r>
                        <a:rPr lang="en-US" sz="1600" u="none" strike="noStrike">
                          <a:effectLst/>
                        </a:rPr>
                        <a:t>1100</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3.4</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7917" marR="7917" marT="7917" marB="0"/>
                </a:tc>
                <a:tc rowSpan="2">
                  <a:txBody>
                    <a:bodyPr/>
                    <a:lstStyle/>
                    <a:p>
                      <a:pPr algn="l" fontAlgn="t"/>
                      <a:r>
                        <a:rPr lang="en-US" sz="1600" u="none" strike="noStrike">
                          <a:effectLst/>
                        </a:rPr>
                        <a:t> $              202 </a:t>
                      </a:r>
                      <a:endParaRPr lang="en-US" sz="1600" b="0" i="0" u="none" strike="noStrike">
                        <a:solidFill>
                          <a:srgbClr val="000000"/>
                        </a:solidFill>
                        <a:effectLst/>
                        <a:latin typeface="Calibri" panose="020F0502020204030204" pitchFamily="34" charset="0"/>
                      </a:endParaRPr>
                    </a:p>
                  </a:txBody>
                  <a:tcPr marL="7917" marR="7917" marT="7917" marB="0"/>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2.7</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3.1</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r>
              <a:tr h="35466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rowSpan="2">
                  <a:txBody>
                    <a:bodyPr/>
                    <a:lstStyle/>
                    <a:p>
                      <a:pPr algn="l" fontAlgn="t"/>
                      <a:r>
                        <a:rPr lang="en-US" sz="1600" u="none" strike="noStrike">
                          <a:effectLst/>
                        </a:rPr>
                        <a:t>1000</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              182 </a:t>
                      </a:r>
                      <a:endParaRPr lang="en-US" sz="1600" b="0" i="0" u="none" strike="noStrike">
                        <a:solidFill>
                          <a:srgbClr val="000000"/>
                        </a:solidFill>
                        <a:effectLst/>
                        <a:latin typeface="Calibri" panose="020F0502020204030204" pitchFamily="34" charset="0"/>
                      </a:endParaRPr>
                    </a:p>
                  </a:txBody>
                  <a:tcPr marL="7917" marR="7917" marT="7917" marB="0"/>
                </a:tc>
              </a:tr>
              <a:tr h="391893">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2.7</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              187 </a:t>
                      </a:r>
                      <a:endParaRPr lang="en-US" sz="1600" b="0" i="0" u="none" strike="noStrike">
                        <a:solidFill>
                          <a:srgbClr val="000000"/>
                        </a:solidFill>
                        <a:effectLst/>
                        <a:latin typeface="Calibri" panose="020F0502020204030204" pitchFamily="34" charset="0"/>
                      </a:endParaRPr>
                    </a:p>
                  </a:txBody>
                  <a:tcPr marL="7917" marR="7917" marT="7917" marB="0"/>
                </a:tc>
              </a:tr>
              <a:tr h="24632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r>
              <a:tr h="391893">
                <a:tc>
                  <a:txBody>
                    <a:bodyPr/>
                    <a:lstStyle/>
                    <a:p>
                      <a:pPr algn="l" fontAlgn="t"/>
                      <a:r>
                        <a:rPr lang="en-US" sz="1600" u="none" strike="noStrike">
                          <a:effectLst/>
                        </a:rPr>
                        <a:t>03.</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rowSpan="8">
                  <a:txBody>
                    <a:bodyPr/>
                    <a:lstStyle/>
                    <a:p>
                      <a:pPr algn="l" fontAlgn="t"/>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7917" marR="7917" marT="7917" marB="0"/>
                </a:tc>
                <a:tc rowSpan="8">
                  <a:txBody>
                    <a:bodyPr/>
                    <a:lstStyle/>
                    <a:p>
                      <a:pPr algn="l" fontAlgn="t"/>
                      <a:r>
                        <a:rPr lang="en-US" sz="1600" u="none" strike="noStrike">
                          <a:effectLst/>
                        </a:rPr>
                        <a:t>4MB</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4.2</a:t>
                      </a:r>
                      <a:endParaRPr lang="en-US" sz="1600" b="0" i="0" u="none" strike="noStrike">
                        <a:solidFill>
                          <a:srgbClr val="000000"/>
                        </a:solidFill>
                        <a:effectLst/>
                        <a:latin typeface="Calibri" panose="020F0502020204030204" pitchFamily="34" charset="0"/>
                      </a:endParaRPr>
                    </a:p>
                  </a:txBody>
                  <a:tcPr marL="7917" marR="7917" marT="7917" marB="0"/>
                </a:tc>
                <a:tc rowSpan="8">
                  <a:txBody>
                    <a:bodyPr/>
                    <a:lstStyle/>
                    <a:p>
                      <a:pPr algn="l" fontAlgn="t"/>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7917" marR="7917" marT="7917" marB="0"/>
                </a:tc>
                <a:tc rowSpan="8">
                  <a:txBody>
                    <a:bodyPr/>
                    <a:lstStyle/>
                    <a:p>
                      <a:pPr algn="l" fontAlgn="t"/>
                      <a:r>
                        <a:rPr lang="en-US" sz="1600" u="none" strike="noStrike">
                          <a:effectLst/>
                        </a:rPr>
                        <a:t>HD630</a:t>
                      </a:r>
                      <a:endParaRPr lang="en-US" sz="1600" b="0" i="0" u="none" strike="noStrike">
                        <a:solidFill>
                          <a:srgbClr val="000000"/>
                        </a:solidFill>
                        <a:effectLst/>
                        <a:latin typeface="Calibri" panose="020F0502020204030204" pitchFamily="34" charset="0"/>
                      </a:endParaRPr>
                    </a:p>
                  </a:txBody>
                  <a:tcPr marL="7917" marR="7917" marT="7917" marB="0"/>
                </a:tc>
                <a:tc rowSpan="3">
                  <a:txBody>
                    <a:bodyPr/>
                    <a:lstStyle/>
                    <a:p>
                      <a:pPr algn="l" fontAlgn="t"/>
                      <a:r>
                        <a:rPr lang="en-US" sz="1600" u="none" strike="noStrike">
                          <a:effectLst/>
                        </a:rPr>
                        <a:t>1150</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60W</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              179 </a:t>
                      </a:r>
                      <a:endParaRPr lang="en-US" sz="1600" b="0" i="0" u="none" strike="noStrike">
                        <a:solidFill>
                          <a:srgbClr val="000000"/>
                        </a:solidFill>
                        <a:effectLst/>
                        <a:latin typeface="Calibri" panose="020F0502020204030204" pitchFamily="34" charset="0"/>
                      </a:endParaRPr>
                    </a:p>
                  </a:txBody>
                  <a:tcPr marL="7917" marR="7917" marT="7917" marB="0"/>
                </a:tc>
              </a:tr>
              <a:tr h="35466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4.1</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51W</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 $              157 </a:t>
                      </a:r>
                      <a:endParaRPr lang="en-US" sz="1600" b="0" i="0" u="none" strike="noStrike">
                        <a:solidFill>
                          <a:srgbClr val="000000"/>
                        </a:solidFill>
                        <a:effectLst/>
                        <a:latin typeface="Calibri" panose="020F0502020204030204" pitchFamily="34" charset="0"/>
                      </a:endParaRPr>
                    </a:p>
                  </a:txBody>
                  <a:tcPr marL="7917" marR="7917" marT="7917" marB="0"/>
                </a:tc>
              </a:tr>
              <a:tr h="323311">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4.0</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 $              147 </a:t>
                      </a:r>
                      <a:endParaRPr lang="en-US" sz="1600" b="0" i="0" u="none" strike="noStrike">
                        <a:solidFill>
                          <a:srgbClr val="000000"/>
                        </a:solidFill>
                        <a:effectLst/>
                        <a:latin typeface="Calibri" panose="020F0502020204030204" pitchFamily="34" charset="0"/>
                      </a:endParaRPr>
                    </a:p>
                  </a:txBody>
                  <a:tcPr marL="7917" marR="7917" marT="7917" marB="0"/>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rowSpan="5">
                  <a:txBody>
                    <a:bodyPr/>
                    <a:lstStyle/>
                    <a:p>
                      <a:pPr algn="l" fontAlgn="t"/>
                      <a:r>
                        <a:rPr lang="en-US" sz="1600" u="none" strike="noStrike">
                          <a:effectLst/>
                        </a:rPr>
                        <a:t>1100</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3.9</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51W</a:t>
                      </a:r>
                      <a:endParaRPr lang="en-US" sz="1600" b="0" i="0" u="none" strike="noStrike">
                        <a:solidFill>
                          <a:srgbClr val="000000"/>
                        </a:solidFill>
                        <a:effectLst/>
                        <a:latin typeface="Calibri" panose="020F0502020204030204" pitchFamily="34" charset="0"/>
                      </a:endParaRPr>
                    </a:p>
                  </a:txBody>
                  <a:tcPr marL="7917" marR="7917" marT="7917" marB="0"/>
                </a:tc>
                <a:tc rowSpan="4">
                  <a:txBody>
                    <a:bodyPr/>
                    <a:lstStyle/>
                    <a:p>
                      <a:pPr algn="l" fontAlgn="t"/>
                      <a:r>
                        <a:rPr lang="en-US" sz="1600" u="none" strike="noStrike">
                          <a:effectLst/>
                        </a:rPr>
                        <a:t> $              117 </a:t>
                      </a:r>
                      <a:endParaRPr lang="en-US" sz="1600" b="0" i="0" u="none" strike="noStrike">
                        <a:solidFill>
                          <a:srgbClr val="000000"/>
                        </a:solidFill>
                        <a:effectLst/>
                        <a:latin typeface="Calibri" panose="020F0502020204030204" pitchFamily="34" charset="0"/>
                      </a:endParaRPr>
                    </a:p>
                  </a:txBody>
                  <a:tcPr marL="7917" marR="7917" marT="7917" marB="0"/>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3.4</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3.9</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54W</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r>
              <a:tr h="313514">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7917" marR="7917" marT="7917"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3.4</a:t>
                      </a:r>
                      <a:endParaRPr lang="en-US" sz="1600" b="0" i="0" u="none" strike="noStrike" dirty="0">
                        <a:solidFill>
                          <a:srgbClr val="000000"/>
                        </a:solidFill>
                        <a:effectLst/>
                        <a:latin typeface="Calibri" panose="020F0502020204030204" pitchFamily="34" charset="0"/>
                      </a:endParaRPr>
                    </a:p>
                  </a:txBody>
                  <a:tcPr marL="7917" marR="7917" marT="7917" marB="0"/>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7917" marR="7917" marT="7917" marB="0"/>
                </a:tc>
                <a:tc vMerge="1">
                  <a:txBody>
                    <a:bodyPr/>
                    <a:lstStyle/>
                    <a:p>
                      <a:endParaRPr lang="en-US"/>
                    </a:p>
                  </a:txBody>
                  <a:tcPr/>
                </a:tc>
              </a:tr>
            </a:tbl>
          </a:graphicData>
        </a:graphic>
      </p:graphicFrame>
      <p:sp>
        <p:nvSpPr>
          <p:cNvPr id="7" name="Slide Number Placeholder 6"/>
          <p:cNvSpPr>
            <a:spLocks noGrp="1"/>
          </p:cNvSpPr>
          <p:nvPr>
            <p:ph type="sldNum" sz="quarter" idx="12"/>
          </p:nvPr>
        </p:nvSpPr>
        <p:spPr/>
        <p:txBody>
          <a:bodyPr/>
          <a:lstStyle/>
          <a:p>
            <a:fld id="{4F1A5466-609E-4CD6-934F-32AF58A03839}" type="slidenum">
              <a:rPr lang="en-US" smtClean="0"/>
              <a:t>13</a:t>
            </a:fld>
            <a:endParaRPr lang="en-US"/>
          </a:p>
        </p:txBody>
      </p:sp>
    </p:spTree>
    <p:extLst>
      <p:ext uri="{BB962C8B-B14F-4D97-AF65-F5344CB8AC3E}">
        <p14:creationId xmlns:p14="http://schemas.microsoft.com/office/powerpoint/2010/main" val="492469308"/>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p:tgtEl>
                                          <p:spTgt spid="6"/>
                                        </p:tgtEl>
                                        <p:attrNameLst>
                                          <p:attrName>ppt_y</p:attrName>
                                        </p:attrNameLst>
                                      </p:cBhvr>
                                      <p:tavLst>
                                        <p:tav tm="0">
                                          <p:val>
                                            <p:strVal val="#ppt_y+#ppt_h*1.125000"/>
                                          </p:val>
                                        </p:tav>
                                        <p:tav tm="100000">
                                          <p:val>
                                            <p:strVal val="#ppt_y"/>
                                          </p:val>
                                        </p:tav>
                                      </p:tavLst>
                                    </p:anim>
                                    <p:animEffect transition="in" filter="wipe(up)">
                                      <p:cBhvr>
                                        <p:cTn id="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648017837"/>
              </p:ext>
            </p:extLst>
          </p:nvPr>
        </p:nvGraphicFramePr>
        <p:xfrm>
          <a:off x="350520" y="289561"/>
          <a:ext cx="11460480" cy="5242558"/>
        </p:xfrm>
        <a:graphic>
          <a:graphicData uri="http://schemas.openxmlformats.org/drawingml/2006/table">
            <a:tbl>
              <a:tblPr>
                <a:tableStyleId>{5C22544A-7EE6-4342-B048-85BDC9FD1C3A}</a:tableStyleId>
              </a:tblPr>
              <a:tblGrid>
                <a:gridCol w="1003380"/>
                <a:gridCol w="1275129"/>
                <a:gridCol w="1238547"/>
                <a:gridCol w="919765"/>
                <a:gridCol w="1421455"/>
                <a:gridCol w="1170610"/>
                <a:gridCol w="1003380"/>
                <a:gridCol w="1003380"/>
                <a:gridCol w="1149705"/>
                <a:gridCol w="1275129"/>
              </a:tblGrid>
              <a:tr h="1014657">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Brand</a:t>
                      </a:r>
                      <a:br>
                        <a:rPr lang="en-US" sz="1600" u="sng" strike="noStrike" dirty="0">
                          <a:effectLst/>
                        </a:rPr>
                      </a:br>
                      <a:r>
                        <a:rPr lang="en-US" sz="1600" u="sng" strike="noStrike" dirty="0">
                          <a:effectLst/>
                        </a:rPr>
                        <a:t>Name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GPU</a:t>
                      </a:r>
                      <a:br>
                        <a:rPr lang="en-US" sz="1600" u="sng" strike="noStrike" dirty="0">
                          <a:effectLst/>
                        </a:rPr>
                      </a:br>
                      <a:r>
                        <a:rPr lang="en-US" sz="1600" u="sng" strike="noStrike" dirty="0">
                          <a:effectLst/>
                        </a:rPr>
                        <a:t>Model</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Max GPU</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(MHz)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tc>
              </a:tr>
              <a:tr h="535177">
                <a:tc>
                  <a:txBody>
                    <a:bodyPr/>
                    <a:lstStyle/>
                    <a:p>
                      <a:pPr algn="l" fontAlgn="t"/>
                      <a:r>
                        <a:rPr lang="en-US" sz="1600" u="none" strike="noStrike">
                          <a:effectLst/>
                        </a:rPr>
                        <a:t>04.</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Pentium </a:t>
                      </a:r>
                      <a:br>
                        <a:rPr lang="en-US" sz="1600" u="none" strike="noStrike">
                          <a:effectLst/>
                        </a:rPr>
                      </a:br>
                      <a:r>
                        <a:rPr lang="en-US" sz="1600" u="none" strike="noStrike">
                          <a:effectLst/>
                        </a:rPr>
                        <a:t>Gold</a:t>
                      </a:r>
                      <a:endParaRPr lang="en-US" sz="1600" b="0" i="0" u="none" strike="noStrike">
                        <a:solidFill>
                          <a:srgbClr val="000000"/>
                        </a:solidFill>
                        <a:effectLst/>
                        <a:latin typeface="Calibri" panose="020F0502020204030204" pitchFamily="34" charset="0"/>
                      </a:endParaRPr>
                    </a:p>
                  </a:txBody>
                  <a:tcPr marL="9525" marR="9525" marT="9525" marB="0"/>
                </a:tc>
                <a:tc rowSpan="5">
                  <a:txBody>
                    <a:bodyPr/>
                    <a:lstStyle/>
                    <a:p>
                      <a:pPr algn="l" fontAlgn="t"/>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9525" marR="9525" marT="9525" marB="0"/>
                </a:tc>
                <a:tc rowSpan="5">
                  <a:txBody>
                    <a:bodyPr/>
                    <a:lstStyle/>
                    <a:p>
                      <a:pPr algn="l" fontAlgn="t"/>
                      <a:r>
                        <a:rPr lang="en-US" sz="1600" u="none" strike="noStrike">
                          <a:effectLst/>
                        </a:rPr>
                        <a:t>3MB</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3.7</a:t>
                      </a:r>
                      <a:endParaRPr lang="en-US" sz="1600" b="0" i="0" u="none" strike="noStrike">
                        <a:solidFill>
                          <a:srgbClr val="000000"/>
                        </a:solidFill>
                        <a:effectLst/>
                        <a:latin typeface="Calibri" panose="020F0502020204030204" pitchFamily="34" charset="0"/>
                      </a:endParaRPr>
                    </a:p>
                  </a:txBody>
                  <a:tcPr marL="9525" marR="9525" marT="9525" marB="0"/>
                </a:tc>
                <a:tc rowSpan="5">
                  <a:txBody>
                    <a:bodyPr/>
                    <a:lstStyle/>
                    <a:p>
                      <a:pPr algn="l" fontAlgn="t"/>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HD630</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1100</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51W</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                93 </a:t>
                      </a:r>
                      <a:endParaRPr lang="en-US" sz="1600" b="0" i="0" u="none" strike="noStrike">
                        <a:solidFill>
                          <a:srgbClr val="000000"/>
                        </a:solidFill>
                        <a:effectLst/>
                        <a:latin typeface="Calibri" panose="020F0502020204030204" pitchFamily="34" charset="0"/>
                      </a:endParaRPr>
                    </a:p>
                  </a:txBody>
                  <a:tcPr marL="9525" marR="9525" marT="9525" marB="0"/>
                </a:tc>
              </a:tr>
              <a:tr h="53517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Pentium </a:t>
                      </a:r>
                      <a:br>
                        <a:rPr lang="en-US" sz="1600" u="none" strike="noStrike">
                          <a:effectLst/>
                        </a:rPr>
                      </a:br>
                      <a:r>
                        <a:rPr lang="en-US" sz="1600" u="none" strike="noStrike">
                          <a:effectLst/>
                        </a:rPr>
                        <a:t>Gold</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 $                82 </a:t>
                      </a:r>
                      <a:endParaRPr lang="en-US" sz="1600" b="0" i="0" u="none" strike="noStrike">
                        <a:solidFill>
                          <a:srgbClr val="000000"/>
                        </a:solidFill>
                        <a:effectLst/>
                        <a:latin typeface="Calibri" panose="020F0502020204030204" pitchFamily="34" charset="0"/>
                      </a:endParaRPr>
                    </a:p>
                  </a:txBody>
                  <a:tcPr marL="9525" marR="9525" marT="9525" marB="0"/>
                </a:tc>
              </a:tr>
              <a:tr h="53517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Pentium </a:t>
                      </a:r>
                      <a:br>
                        <a:rPr lang="en-US" sz="1600" u="none" strike="noStrike" dirty="0">
                          <a:effectLst/>
                        </a:rPr>
                      </a:br>
                      <a:r>
                        <a:rPr lang="en-US" sz="1600" u="none" strike="noStrike" dirty="0">
                          <a:effectLst/>
                        </a:rPr>
                        <a:t>Gold</a:t>
                      </a:r>
                      <a:endParaRPr lang="en-US" sz="1600" b="0" i="0" u="none" strike="noStrike" dirty="0">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rowSpan="3">
                  <a:txBody>
                    <a:bodyPr/>
                    <a:lstStyle/>
                    <a:p>
                      <a:pPr algn="l" fontAlgn="t"/>
                      <a:r>
                        <a:rPr lang="en-US" sz="1600" u="none" strike="noStrike">
                          <a:effectLst/>
                        </a:rPr>
                        <a:t>1050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                75 </a:t>
                      </a:r>
                      <a:endParaRPr lang="en-US" sz="1600" b="0" i="0" u="none" strike="noStrike">
                        <a:solidFill>
                          <a:srgbClr val="000000"/>
                        </a:solidFill>
                        <a:effectLst/>
                        <a:latin typeface="Calibri" panose="020F0502020204030204" pitchFamily="34" charset="0"/>
                      </a:endParaRPr>
                    </a:p>
                  </a:txBody>
                  <a:tcPr marL="9525" marR="9525" marT="9525" marB="0"/>
                </a:tc>
              </a:tr>
              <a:tr h="53517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Pentium </a:t>
                      </a:r>
                      <a:br>
                        <a:rPr lang="en-US" sz="1600" u="none" strike="noStrike">
                          <a:effectLst/>
                        </a:rPr>
                      </a:br>
                      <a:r>
                        <a:rPr lang="en-US" sz="1600" u="none" strike="noStrike">
                          <a:effectLst/>
                        </a:rPr>
                        <a:t>Gold</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rowSpan="2">
                  <a:txBody>
                    <a:bodyPr/>
                    <a:lstStyle/>
                    <a:p>
                      <a:pPr algn="l" fontAlgn="t"/>
                      <a:r>
                        <a:rPr lang="en-US" sz="1600" u="none" strike="noStrike">
                          <a:effectLst/>
                        </a:rPr>
                        <a:t>HD610</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a:txBody>
                    <a:bodyPr/>
                    <a:lstStyle/>
                    <a:p>
                      <a:pPr algn="l" fontAlgn="t"/>
                      <a:r>
                        <a:rPr lang="en-US" sz="1600" u="none" strike="noStrike">
                          <a:effectLst/>
                        </a:rPr>
                        <a:t>54W</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 $                64 </a:t>
                      </a:r>
                      <a:endParaRPr lang="en-US" sz="1600" b="0" i="0" u="none" strike="noStrike">
                        <a:solidFill>
                          <a:srgbClr val="000000"/>
                        </a:solidFill>
                        <a:effectLst/>
                        <a:latin typeface="Calibri" panose="020F0502020204030204" pitchFamily="34" charset="0"/>
                      </a:endParaRPr>
                    </a:p>
                  </a:txBody>
                  <a:tcPr marL="9525" marR="9525" marT="9525" marB="0"/>
                </a:tc>
              </a:tr>
              <a:tr h="53517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Pentium </a:t>
                      </a:r>
                      <a:br>
                        <a:rPr lang="en-US" sz="1600" u="none" strike="noStrike">
                          <a:effectLst/>
                        </a:rPr>
                      </a:br>
                      <a:r>
                        <a:rPr lang="en-US" sz="1600" u="none" strike="noStrike">
                          <a:effectLst/>
                        </a:rPr>
                        <a:t>Gold</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2.9</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35W</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r>
              <a:tr h="26759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r>
              <a:tr h="428142">
                <a:tc>
                  <a:txBody>
                    <a:bodyPr/>
                    <a:lstStyle/>
                    <a:p>
                      <a:pPr algn="l" fontAlgn="t"/>
                      <a:r>
                        <a:rPr lang="en-US" sz="1600" u="none" strike="noStrike">
                          <a:effectLst/>
                        </a:rPr>
                        <a:t>05.</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celeron</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2/2</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2MB</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rowSpan="3">
                  <a:txBody>
                    <a:bodyPr/>
                    <a:lstStyle/>
                    <a:p>
                      <a:pPr algn="l" fontAlgn="t"/>
                      <a:r>
                        <a:rPr lang="en-US" sz="1600" u="none" strike="noStrike">
                          <a:effectLst/>
                        </a:rPr>
                        <a:t>HD610</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1050</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51W</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                52 </a:t>
                      </a:r>
                      <a:endParaRPr lang="en-US" sz="1600" b="0" i="0" u="none" strike="noStrike">
                        <a:solidFill>
                          <a:srgbClr val="000000"/>
                        </a:solidFill>
                        <a:effectLst/>
                        <a:latin typeface="Calibri" panose="020F0502020204030204" pitchFamily="34" charset="0"/>
                      </a:endParaRPr>
                    </a:p>
                  </a:txBody>
                  <a:tcPr marL="9525" marR="9525" marT="9525" marB="0"/>
                </a:tc>
              </a:tr>
              <a:tr h="428142">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celeron</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2.9</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l" fontAlgn="t"/>
                      <a:r>
                        <a:rPr lang="en-US" sz="1600" u="none" strike="noStrike">
                          <a:effectLst/>
                        </a:rPr>
                        <a:t> $                42 </a:t>
                      </a:r>
                      <a:endParaRPr lang="en-US" sz="1600" b="0" i="0" u="none" strike="noStrike">
                        <a:solidFill>
                          <a:srgbClr val="000000"/>
                        </a:solidFill>
                        <a:effectLst/>
                        <a:latin typeface="Calibri" panose="020F0502020204030204" pitchFamily="34" charset="0"/>
                      </a:endParaRPr>
                    </a:p>
                  </a:txBody>
                  <a:tcPr marL="9525" marR="9525" marT="9525" marB="0"/>
                </a:tc>
              </a:tr>
              <a:tr h="428142">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celeron</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2.7</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1000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35W</a:t>
                      </a:r>
                      <a:endParaRPr lang="en-US" sz="1600" b="0" i="0" u="none" strike="noStrike" dirty="0">
                        <a:solidFill>
                          <a:srgbClr val="000000"/>
                        </a:solidFill>
                        <a:effectLst/>
                        <a:latin typeface="Calibri" panose="020F0502020204030204" pitchFamily="34" charset="0"/>
                      </a:endParaRPr>
                    </a:p>
                  </a:txBody>
                  <a:tcPr marL="9525" marR="9525" marT="9525" marB="0"/>
                </a:tc>
                <a:tc vMerge="1">
                  <a:txBody>
                    <a:bodyPr/>
                    <a:lstStyle/>
                    <a:p>
                      <a:endParaRPr lang="en-US"/>
                    </a:p>
                  </a:txBody>
                  <a:tcPr/>
                </a:tc>
              </a:tr>
            </a:tbl>
          </a:graphicData>
        </a:graphic>
      </p:graphicFrame>
      <p:sp>
        <p:nvSpPr>
          <p:cNvPr id="3" name="Slide Number Placeholder 2"/>
          <p:cNvSpPr>
            <a:spLocks noGrp="1"/>
          </p:cNvSpPr>
          <p:nvPr>
            <p:ph type="sldNum" sz="quarter" idx="12"/>
          </p:nvPr>
        </p:nvSpPr>
        <p:spPr/>
        <p:txBody>
          <a:bodyPr/>
          <a:lstStyle/>
          <a:p>
            <a:fld id="{4F1A5466-609E-4CD6-934F-32AF58A03839}" type="slidenum">
              <a:rPr lang="en-US" smtClean="0"/>
              <a:t>14</a:t>
            </a:fld>
            <a:endParaRPr lang="en-US"/>
          </a:p>
        </p:txBody>
      </p:sp>
    </p:spTree>
    <p:extLst>
      <p:ext uri="{BB962C8B-B14F-4D97-AF65-F5344CB8AC3E}">
        <p14:creationId xmlns:p14="http://schemas.microsoft.com/office/powerpoint/2010/main" val="2837484042"/>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p:tgtEl>
                                          <p:spTgt spid="2"/>
                                        </p:tgtEl>
                                        <p:attrNameLst>
                                          <p:attrName>ppt_y</p:attrName>
                                        </p:attrNameLst>
                                      </p:cBhvr>
                                      <p:tavLst>
                                        <p:tav tm="0">
                                          <p:val>
                                            <p:strVal val="#ppt_y+#ppt_h*1.125000"/>
                                          </p:val>
                                        </p:tav>
                                        <p:tav tm="100000">
                                          <p:val>
                                            <p:strVal val="#ppt_y"/>
                                          </p:val>
                                        </p:tav>
                                      </p:tavLst>
                                    </p:anim>
                                    <p:animEffect transition="in" filter="wipe(up)">
                                      <p:cBhvr>
                                        <p:cTn id="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sp>
        <p:nvSpPr>
          <p:cNvPr id="5" name="TextBox 4"/>
          <p:cNvSpPr txBox="1"/>
          <p:nvPr/>
        </p:nvSpPr>
        <p:spPr>
          <a:xfrm>
            <a:off x="418010" y="-128456"/>
            <a:ext cx="7918269" cy="1107996"/>
          </a:xfrm>
          <a:prstGeom prst="rect">
            <a:avLst/>
          </a:prstGeom>
          <a:noFill/>
        </p:spPr>
        <p:txBody>
          <a:bodyPr wrap="square" rtlCol="0">
            <a:spAutoFit/>
          </a:bodyPr>
          <a:lstStyle/>
          <a:p>
            <a:r>
              <a:rPr lang="en-US" sz="6600" b="1" i="1" u="sng" dirty="0">
                <a:solidFill>
                  <a:schemeClr val="tx2">
                    <a:lumMod val="75000"/>
                  </a:schemeClr>
                </a:solidFill>
              </a:rPr>
              <a:t>9</a:t>
            </a:r>
            <a:r>
              <a:rPr lang="en-US" sz="4000" b="1" i="1" u="sng" baseline="30000" dirty="0" smtClean="0">
                <a:solidFill>
                  <a:schemeClr val="tx2">
                    <a:lumMod val="75000"/>
                  </a:schemeClr>
                </a:solidFill>
              </a:rPr>
              <a:t>th</a:t>
            </a:r>
            <a:r>
              <a:rPr lang="en-US" sz="4000" b="1" i="1" u="sng" dirty="0" smtClean="0">
                <a:solidFill>
                  <a:schemeClr val="tx2">
                    <a:lumMod val="75000"/>
                  </a:schemeClr>
                </a:solidFill>
              </a:rPr>
              <a:t> generation microprocessors:</a:t>
            </a:r>
            <a:endParaRPr lang="en-US" sz="4000" b="1" i="1" dirty="0">
              <a:solidFill>
                <a:schemeClr val="tx2">
                  <a:lumMod val="75000"/>
                </a:schemeClr>
              </a:solidFill>
            </a:endParaRPr>
          </a:p>
        </p:txBody>
      </p:sp>
      <p:sp>
        <p:nvSpPr>
          <p:cNvPr id="6" name="TextBox 5"/>
          <p:cNvSpPr txBox="1"/>
          <p:nvPr/>
        </p:nvSpPr>
        <p:spPr>
          <a:xfrm>
            <a:off x="418010" y="792480"/>
            <a:ext cx="3940630" cy="2677656"/>
          </a:xfrm>
          <a:prstGeom prst="rect">
            <a:avLst/>
          </a:prstGeom>
          <a:noFill/>
        </p:spPr>
        <p:txBody>
          <a:bodyPr wrap="square" rtlCol="0">
            <a:spAutoFit/>
          </a:bodyPr>
          <a:lstStyle/>
          <a:p>
            <a:r>
              <a:rPr lang="en-US" sz="2400" i="1" dirty="0" smtClean="0">
                <a:solidFill>
                  <a:schemeClr val="tx2">
                    <a:lumMod val="75000"/>
                  </a:schemeClr>
                </a:solidFill>
              </a:rPr>
              <a:t>The 9th generation Coffee Lake CPUs were released in the fourth quarter of 2018.For the first time in Intel consumer CPU history, these CPUs support up to 128GB RAM.</a:t>
            </a:r>
            <a:endParaRPr lang="en-US" sz="2400" i="1" dirty="0">
              <a:solidFill>
                <a:schemeClr val="tx2">
                  <a:lumMod val="75000"/>
                </a:schemeClr>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8640" y="884069"/>
            <a:ext cx="7345679" cy="2849731"/>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481209184"/>
              </p:ext>
            </p:extLst>
          </p:nvPr>
        </p:nvGraphicFramePr>
        <p:xfrm>
          <a:off x="418010" y="3862257"/>
          <a:ext cx="11286308" cy="2650474"/>
        </p:xfrm>
        <a:graphic>
          <a:graphicData uri="http://schemas.openxmlformats.org/drawingml/2006/table">
            <a:tbl>
              <a:tblPr>
                <a:tableStyleId>{5C22544A-7EE6-4342-B048-85BDC9FD1C3A}</a:tableStyleId>
              </a:tblPr>
              <a:tblGrid>
                <a:gridCol w="1012130"/>
                <a:gridCol w="1286249"/>
                <a:gridCol w="1249349"/>
                <a:gridCol w="927786"/>
                <a:gridCol w="1433852"/>
                <a:gridCol w="1180819"/>
                <a:gridCol w="1012130"/>
                <a:gridCol w="1012130"/>
                <a:gridCol w="1159733"/>
                <a:gridCol w="1012130"/>
              </a:tblGrid>
              <a:tr h="1082239">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Brand</a:t>
                      </a:r>
                      <a:br>
                        <a:rPr lang="en-US" sz="1600" u="sng" strike="noStrike">
                          <a:effectLst/>
                        </a:rPr>
                      </a:br>
                      <a:r>
                        <a:rPr lang="en-US" sz="1600" u="sng" strike="noStrike">
                          <a:effectLst/>
                        </a:rPr>
                        <a:t>Name</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GPU</a:t>
                      </a:r>
                      <a:br>
                        <a:rPr lang="en-US" sz="1600" u="sng" strike="noStrike">
                          <a:effectLst/>
                        </a:rPr>
                      </a:br>
                      <a:r>
                        <a:rPr lang="en-US" sz="1600" u="sng" strike="noStrike">
                          <a:effectLst/>
                        </a:rPr>
                        <a:t>Model</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Max GPU</a:t>
                      </a:r>
                      <a:br>
                        <a:rPr lang="en-US" sz="1600" u="sng" strike="noStrike">
                          <a:effectLst/>
                        </a:rPr>
                      </a:br>
                      <a:r>
                        <a:rPr lang="en-US" sz="1600" u="sng" strike="noStrike">
                          <a:effectLst/>
                        </a:rPr>
                        <a:t>Clock</a:t>
                      </a:r>
                      <a:br>
                        <a:rPr lang="en-US" sz="1600" u="sng" strike="noStrike">
                          <a:effectLst/>
                        </a:rPr>
                      </a:br>
                      <a:r>
                        <a:rPr lang="en-US" sz="1600" u="sng" strike="noStrike">
                          <a:effectLst/>
                        </a:rPr>
                        <a:t>Rate</a:t>
                      </a:r>
                      <a:br>
                        <a:rPr lang="en-US" sz="1600" u="sng" strike="noStrike">
                          <a:effectLst/>
                        </a:rPr>
                      </a:br>
                      <a:r>
                        <a:rPr lang="en-US" sz="1600" u="sng" strike="noStrike">
                          <a:effectLst/>
                        </a:rPr>
                        <a:t>(GHz)</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tc>
              </a:tr>
              <a:tr h="333775">
                <a:tc>
                  <a:txBody>
                    <a:bodyPr/>
                    <a:lstStyle/>
                    <a:p>
                      <a:pPr algn="l" fontAlgn="t"/>
                      <a:r>
                        <a:rPr lang="en-US" sz="1600" u="none" strike="noStrike">
                          <a:effectLst/>
                        </a:rPr>
                        <a:t>01.</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i9</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8/16</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dirty="0">
                          <a:effectLst/>
                        </a:rPr>
                        <a:t>16MB</a:t>
                      </a:r>
                      <a:endParaRPr lang="en-US" sz="1600" b="0" i="0" u="none" strike="noStrike" dirty="0">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5.0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UHD 630</a:t>
                      </a:r>
                      <a:endParaRPr lang="en-US" sz="16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1.20</a:t>
                      </a:r>
                      <a:endParaRPr lang="en-US" sz="1600" b="0" i="0" u="none" strike="noStrike" dirty="0">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dirty="0">
                          <a:effectLst/>
                        </a:rPr>
                        <a:t>95W</a:t>
                      </a:r>
                      <a:endParaRPr lang="en-US" sz="1600" b="0" i="0" u="none" strike="noStrike" dirty="0">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 $        488 </a:t>
                      </a:r>
                      <a:endParaRPr lang="en-US" sz="1600" b="0" i="0" u="none" strike="noStrike">
                        <a:solidFill>
                          <a:srgbClr val="000000"/>
                        </a:solidFill>
                        <a:effectLst/>
                        <a:latin typeface="Calibri" panose="020F0502020204030204" pitchFamily="34" charset="0"/>
                      </a:endParaRPr>
                    </a:p>
                  </a:txBody>
                  <a:tcPr marL="9525" marR="9525" marT="9525" marB="0"/>
                </a:tc>
              </a:tr>
              <a:tr h="33377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i9</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r>
              <a:tr h="232875">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 </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 </a:t>
                      </a:r>
                      <a:endParaRPr lang="en-US" sz="1600" b="1" i="1" u="sng" strike="noStrike">
                        <a:solidFill>
                          <a:srgbClr val="000000"/>
                        </a:solidFill>
                        <a:effectLst/>
                        <a:latin typeface="Calibri" panose="020F0502020204030204" pitchFamily="34" charset="0"/>
                      </a:endParaRPr>
                    </a:p>
                  </a:txBody>
                  <a:tcPr marL="9525" marR="9525" marT="9525" marB="0"/>
                </a:tc>
              </a:tr>
              <a:tr h="323660">
                <a:tc>
                  <a:txBody>
                    <a:bodyPr/>
                    <a:lstStyle/>
                    <a:p>
                      <a:pPr algn="l" fontAlgn="t"/>
                      <a:r>
                        <a:rPr lang="en-US" sz="1600" u="none" strike="noStrike">
                          <a:effectLst/>
                        </a:rPr>
                        <a:t>02.</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i7</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8/8</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dirty="0">
                          <a:effectLst/>
                        </a:rPr>
                        <a:t>12MB</a:t>
                      </a:r>
                      <a:endParaRPr lang="en-US" sz="1600" b="0" i="0" u="none" strike="noStrike" dirty="0">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3.6</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4.9</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UHD 630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1.20</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ctr" fontAlgn="t"/>
                      <a:r>
                        <a:rPr lang="en-US" sz="1600" u="none" strike="noStrike">
                          <a:effectLst/>
                        </a:rPr>
                        <a:t>95W</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 $        374 </a:t>
                      </a:r>
                      <a:endParaRPr lang="en-US" sz="1600" b="0" i="0" u="none" strike="noStrike">
                        <a:solidFill>
                          <a:srgbClr val="000000"/>
                        </a:solidFill>
                        <a:effectLst/>
                        <a:latin typeface="Calibri" panose="020F0502020204030204" pitchFamily="34" charset="0"/>
                      </a:endParaRPr>
                    </a:p>
                  </a:txBody>
                  <a:tcPr marL="9525" marR="9525" marT="9525" marB="0"/>
                </a:tc>
              </a:tr>
              <a:tr h="323660">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Core i7</a:t>
                      </a:r>
                      <a:endParaRPr lang="en-US" sz="1600" b="0" i="0" u="none" strike="noStrike" dirty="0">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r>
            </a:tbl>
          </a:graphicData>
        </a:graphic>
      </p:graphicFrame>
      <p:sp>
        <p:nvSpPr>
          <p:cNvPr id="10" name="Slide Number Placeholder 9"/>
          <p:cNvSpPr>
            <a:spLocks noGrp="1"/>
          </p:cNvSpPr>
          <p:nvPr>
            <p:ph type="sldNum" sz="quarter" idx="12"/>
          </p:nvPr>
        </p:nvSpPr>
        <p:spPr/>
        <p:txBody>
          <a:bodyPr/>
          <a:lstStyle/>
          <a:p>
            <a:fld id="{4F1A5466-609E-4CD6-934F-32AF58A03839}" type="slidenum">
              <a:rPr lang="en-US" smtClean="0"/>
              <a:t>15</a:t>
            </a:fld>
            <a:endParaRPr lang="en-US"/>
          </a:p>
        </p:txBody>
      </p:sp>
    </p:spTree>
    <p:extLst>
      <p:ext uri="{BB962C8B-B14F-4D97-AF65-F5344CB8AC3E}">
        <p14:creationId xmlns:p14="http://schemas.microsoft.com/office/powerpoint/2010/main" val="2416116329"/>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2000"/>
                                        <p:tgtEl>
                                          <p:spTgt spid="3"/>
                                        </p:tgtEl>
                                      </p:cBhvr>
                                    </p:animEffect>
                                  </p:childTnLst>
                                </p:cTn>
                              </p:par>
                            </p:childTnLst>
                          </p:cTn>
                        </p:par>
                        <p:par>
                          <p:cTn id="8" fill="hold">
                            <p:stCondLst>
                              <p:cond delay="2500"/>
                            </p:stCondLst>
                            <p:childTnLst>
                              <p:par>
                                <p:cTn id="9" presetID="12" presetClass="entr" presetSubtype="4" fill="hold" grpId="1" nodeType="after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p:tgtEl>
                                          <p:spTgt spid="5"/>
                                        </p:tgtEl>
                                        <p:attrNameLst>
                                          <p:attrName>ppt_y</p:attrName>
                                        </p:attrNameLst>
                                      </p:cBhvr>
                                      <p:tavLst>
                                        <p:tav tm="0">
                                          <p:val>
                                            <p:strVal val="#ppt_y+#ppt_h*1.125000"/>
                                          </p:val>
                                        </p:tav>
                                        <p:tav tm="100000">
                                          <p:val>
                                            <p:strVal val="#ppt_y"/>
                                          </p:val>
                                        </p:tav>
                                      </p:tavLst>
                                    </p:anim>
                                    <p:animEffect transition="in" filter="wipe(up)">
                                      <p:cBhvr>
                                        <p:cTn id="12" dur="1000"/>
                                        <p:tgtEl>
                                          <p:spTgt spid="5"/>
                                        </p:tgtEl>
                                      </p:cBhvr>
                                    </p:animEffect>
                                  </p:childTnLst>
                                </p:cTn>
                              </p:par>
                            </p:childTnLst>
                          </p:cTn>
                        </p:par>
                        <p:par>
                          <p:cTn id="13" fill="hold">
                            <p:stCondLst>
                              <p:cond delay="4500"/>
                            </p:stCondLst>
                            <p:childTnLst>
                              <p:par>
                                <p:cTn id="14" presetID="12" presetClass="entr" presetSubtype="4" fill="hold" grpId="0" nodeType="afterEffect">
                                  <p:stCondLst>
                                    <p:cond delay="10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p:tgtEl>
                                          <p:spTgt spid="6"/>
                                        </p:tgtEl>
                                        <p:attrNameLst>
                                          <p:attrName>ppt_y</p:attrName>
                                        </p:attrNameLst>
                                      </p:cBhvr>
                                      <p:tavLst>
                                        <p:tav tm="0">
                                          <p:val>
                                            <p:strVal val="#ppt_y+#ppt_h*1.125000"/>
                                          </p:val>
                                        </p:tav>
                                        <p:tav tm="100000">
                                          <p:val>
                                            <p:strVal val="#ppt_y"/>
                                          </p:val>
                                        </p:tav>
                                      </p:tavLst>
                                    </p:anim>
                                    <p:animEffect transition="in" filter="wipe(up)">
                                      <p:cBhvr>
                                        <p:cTn id="17" dur="1000"/>
                                        <p:tgtEl>
                                          <p:spTgt spid="6"/>
                                        </p:tgtEl>
                                      </p:cBhvr>
                                    </p:animEffect>
                                  </p:childTnLst>
                                </p:cTn>
                              </p:par>
                            </p:childTnLst>
                          </p:cTn>
                        </p:par>
                        <p:par>
                          <p:cTn id="18" fill="hold">
                            <p:stCondLst>
                              <p:cond delay="6500"/>
                            </p:stCondLst>
                            <p:childTnLst>
                              <p:par>
                                <p:cTn id="19" presetID="14" presetClass="entr" presetSubtype="10" fill="hold" nodeType="afterEffect">
                                  <p:stCondLst>
                                    <p:cond delay="100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2000"/>
                                        <p:tgtEl>
                                          <p:spTgt spid="9"/>
                                        </p:tgtEl>
                                      </p:cBhvr>
                                    </p:animEffect>
                                  </p:childTnLst>
                                </p:cTn>
                              </p:par>
                            </p:childTnLst>
                          </p:cTn>
                        </p:par>
                        <p:par>
                          <p:cTn id="22" fill="hold">
                            <p:stCondLst>
                              <p:cond delay="9500"/>
                            </p:stCondLst>
                            <p:childTnLst>
                              <p:par>
                                <p:cTn id="23" presetID="12" presetClass="entr" presetSubtype="4" fill="hold" nodeType="afterEffect">
                                  <p:stCondLst>
                                    <p:cond delay="100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000"/>
                                        <p:tgtEl>
                                          <p:spTgt spid="2"/>
                                        </p:tgtEl>
                                        <p:attrNameLst>
                                          <p:attrName>ppt_y</p:attrName>
                                        </p:attrNameLst>
                                      </p:cBhvr>
                                      <p:tavLst>
                                        <p:tav tm="0">
                                          <p:val>
                                            <p:strVal val="#ppt_y+#ppt_h*1.125000"/>
                                          </p:val>
                                        </p:tav>
                                        <p:tav tm="100000">
                                          <p:val>
                                            <p:strVal val="#ppt_y"/>
                                          </p:val>
                                        </p:tav>
                                      </p:tavLst>
                                    </p:anim>
                                    <p:animEffect transition="in" filter="wipe(up)">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74212"/>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647208209"/>
              </p:ext>
            </p:extLst>
          </p:nvPr>
        </p:nvGraphicFramePr>
        <p:xfrm>
          <a:off x="457200" y="457201"/>
          <a:ext cx="11399522" cy="4080698"/>
        </p:xfrm>
        <a:graphic>
          <a:graphicData uri="http://schemas.openxmlformats.org/drawingml/2006/table">
            <a:tbl>
              <a:tblPr>
                <a:tableStyleId>{5C22544A-7EE6-4342-B048-85BDC9FD1C3A}</a:tableStyleId>
              </a:tblPr>
              <a:tblGrid>
                <a:gridCol w="1022283"/>
                <a:gridCol w="1299151"/>
                <a:gridCol w="1261882"/>
                <a:gridCol w="937093"/>
                <a:gridCol w="1448234"/>
                <a:gridCol w="1192664"/>
                <a:gridCol w="1022283"/>
                <a:gridCol w="1022283"/>
                <a:gridCol w="1171366"/>
                <a:gridCol w="1022283"/>
              </a:tblGrid>
              <a:tr h="851348">
                <a:tc>
                  <a:txBody>
                    <a:bodyPr/>
                    <a:lstStyle/>
                    <a:p>
                      <a:pPr algn="l" fontAlgn="t"/>
                      <a:r>
                        <a:rPr lang="en-US" sz="1600" u="sng" strike="noStrike" dirty="0" err="1">
                          <a:effectLst/>
                        </a:rPr>
                        <a:t>S.No</a:t>
                      </a:r>
                      <a:r>
                        <a:rPr lang="en-US" sz="1600" u="sng" strike="noStrike" dirty="0">
                          <a:effectLst/>
                        </a:rPr>
                        <a: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Brand</a:t>
                      </a:r>
                      <a:br>
                        <a:rPr lang="en-US" sz="1600" u="sng" strike="noStrike">
                          <a:effectLst/>
                        </a:rPr>
                      </a:br>
                      <a:r>
                        <a:rPr lang="en-US" sz="1600" u="sng" strike="noStrike">
                          <a:effectLst/>
                        </a:rPr>
                        <a:t>Name</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No. of </a:t>
                      </a:r>
                      <a:br>
                        <a:rPr lang="en-US" sz="1600" u="sng" strike="noStrike" dirty="0">
                          <a:effectLst/>
                        </a:rPr>
                      </a:br>
                      <a:r>
                        <a:rPr lang="en-US" sz="1600" u="sng" strike="noStrike" dirty="0">
                          <a:effectLst/>
                        </a:rPr>
                        <a:t>Cores/</a:t>
                      </a:r>
                      <a:br>
                        <a:rPr lang="en-US" sz="1600" u="sng" strike="noStrike" dirty="0">
                          <a:effectLst/>
                        </a:rPr>
                      </a:br>
                      <a:r>
                        <a:rPr lang="en-US" sz="1600" u="sng" strike="noStrike" dirty="0">
                          <a:effectLst/>
                        </a:rPr>
                        <a:t>Threads</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L3</a:t>
                      </a:r>
                      <a:br>
                        <a:rPr lang="en-US" sz="1600" u="sng" strike="noStrike" dirty="0">
                          <a:effectLst/>
                        </a:rPr>
                      </a:br>
                      <a:r>
                        <a:rPr lang="en-US" sz="1600" u="sng" strike="noStrike" dirty="0">
                          <a:effectLst/>
                        </a:rPr>
                        <a:t>Cache</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CPU Clock</a:t>
                      </a:r>
                      <a:br>
                        <a:rPr lang="en-US" sz="1600" u="sng" strike="noStrike" dirty="0">
                          <a:effectLst/>
                        </a:rPr>
                      </a:br>
                      <a:r>
                        <a:rPr lang="en-US" sz="1600" u="sng" strike="noStrike" dirty="0">
                          <a:effectLst/>
                        </a:rPr>
                        <a:t>Rate </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Turbo </a:t>
                      </a:r>
                      <a:br>
                        <a:rPr lang="en-US" sz="1600" u="sng" strike="noStrike" dirty="0">
                          <a:effectLst/>
                        </a:rPr>
                      </a:br>
                      <a:r>
                        <a:rPr lang="en-US" sz="1600" u="sng" strike="noStrike" dirty="0">
                          <a:effectLst/>
                        </a:rPr>
                        <a:t>Clock</a:t>
                      </a:r>
                      <a:br>
                        <a:rPr lang="en-US" sz="1600" u="sng" strike="noStrike" dirty="0">
                          <a:effectLst/>
                        </a:rPr>
                      </a:br>
                      <a:r>
                        <a:rPr lang="en-US" sz="1600" u="sng" strike="noStrike" dirty="0">
                          <a:effectLst/>
                        </a:rPr>
                        <a:t>Rate</a:t>
                      </a:r>
                      <a:br>
                        <a:rPr lang="en-US" sz="1600" u="sng" strike="noStrike" dirty="0">
                          <a:effectLst/>
                        </a:rPr>
                      </a:br>
                      <a:r>
                        <a:rPr lang="en-US" sz="1600" u="sng" strike="noStrike" dirty="0">
                          <a:effectLst/>
                        </a:rPr>
                        <a:t>(GHz)</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GPU</a:t>
                      </a:r>
                      <a:br>
                        <a:rPr lang="en-US" sz="1600" u="sng" strike="noStrike">
                          <a:effectLst/>
                        </a:rPr>
                      </a:br>
                      <a:r>
                        <a:rPr lang="en-US" sz="1600" u="sng" strike="noStrike">
                          <a:effectLst/>
                        </a:rPr>
                        <a:t>Model</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a:effectLst/>
                        </a:rPr>
                        <a:t>Max GPU</a:t>
                      </a:r>
                      <a:br>
                        <a:rPr lang="en-US" sz="1600" u="sng" strike="noStrike">
                          <a:effectLst/>
                        </a:rPr>
                      </a:br>
                      <a:r>
                        <a:rPr lang="en-US" sz="1600" u="sng" strike="noStrike">
                          <a:effectLst/>
                        </a:rPr>
                        <a:t>Clock</a:t>
                      </a:r>
                      <a:br>
                        <a:rPr lang="en-US" sz="1600" u="sng" strike="noStrike">
                          <a:effectLst/>
                        </a:rPr>
                      </a:br>
                      <a:r>
                        <a:rPr lang="en-US" sz="1600" u="sng" strike="noStrike">
                          <a:effectLst/>
                        </a:rPr>
                        <a:t>Rate</a:t>
                      </a:r>
                      <a:br>
                        <a:rPr lang="en-US" sz="1600" u="sng" strike="noStrike">
                          <a:effectLst/>
                        </a:rPr>
                      </a:br>
                      <a:r>
                        <a:rPr lang="en-US" sz="1600" u="sng" strike="noStrike">
                          <a:effectLst/>
                        </a:rPr>
                        <a:t>(GHz)</a:t>
                      </a:r>
                      <a:endParaRPr lang="en-US" sz="1600" b="1" i="1" u="sng"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Total</a:t>
                      </a:r>
                      <a:br>
                        <a:rPr lang="en-US" sz="1600" u="sng" strike="noStrike" dirty="0">
                          <a:effectLst/>
                        </a:rPr>
                      </a:br>
                      <a:r>
                        <a:rPr lang="en-US" sz="1600" u="sng" strike="noStrike" dirty="0" err="1">
                          <a:effectLst/>
                        </a:rPr>
                        <a:t>Dispited</a:t>
                      </a:r>
                      <a:r>
                        <a:rPr lang="en-US" sz="1600" u="sng" strike="noStrike" dirty="0">
                          <a:effectLst/>
                        </a:rPr>
                        <a:t/>
                      </a:r>
                      <a:br>
                        <a:rPr lang="en-US" sz="1600" u="sng" strike="noStrike" dirty="0">
                          <a:effectLst/>
                        </a:rPr>
                      </a:br>
                      <a:r>
                        <a:rPr lang="en-US" sz="1600" u="sng" strike="noStrike" dirty="0">
                          <a:effectLst/>
                        </a:rPr>
                        <a:t>power</a:t>
                      </a:r>
                      <a:br>
                        <a:rPr lang="en-US" sz="1600" u="sng" strike="noStrike" dirty="0">
                          <a:effectLst/>
                        </a:rPr>
                      </a:br>
                      <a:r>
                        <a:rPr lang="en-US" sz="1600" u="sng" strike="noStrike" dirty="0">
                          <a:effectLst/>
                        </a:rPr>
                        <a:t>(watt)</a:t>
                      </a:r>
                      <a:endParaRPr lang="en-US" sz="1600" b="1" i="1" u="sng"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sng" strike="noStrike" dirty="0">
                          <a:effectLst/>
                        </a:rPr>
                        <a:t>PRICE</a:t>
                      </a:r>
                      <a:br>
                        <a:rPr lang="en-US" sz="1600" u="sng" strike="noStrike" dirty="0">
                          <a:effectLst/>
                        </a:rPr>
                      </a:br>
                      <a:r>
                        <a:rPr lang="en-US" sz="1600" u="sng" strike="noStrike" dirty="0">
                          <a:effectLst/>
                        </a:rPr>
                        <a:t>(USD)</a:t>
                      </a:r>
                      <a:endParaRPr lang="en-US" sz="1600" b="1" i="1" u="sng" strike="noStrike" dirty="0">
                        <a:solidFill>
                          <a:srgbClr val="000000"/>
                        </a:solidFill>
                        <a:effectLst/>
                        <a:latin typeface="Calibri" panose="020F0502020204030204" pitchFamily="34" charset="0"/>
                      </a:endParaRPr>
                    </a:p>
                  </a:txBody>
                  <a:tcPr marL="9525" marR="9525" marT="9525" marB="0"/>
                </a:tc>
              </a:tr>
              <a:tr h="526947">
                <a:tc>
                  <a:txBody>
                    <a:bodyPr/>
                    <a:lstStyle/>
                    <a:p>
                      <a:pPr algn="l" fontAlgn="t"/>
                      <a:r>
                        <a:rPr lang="en-US" sz="1600" u="none" strike="noStrike">
                          <a:effectLst/>
                        </a:rPr>
                        <a:t>03.</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525" marR="9525" marT="9525" marB="0"/>
                </a:tc>
                <a:tc rowSpan="4">
                  <a:txBody>
                    <a:bodyPr/>
                    <a:lstStyle/>
                    <a:p>
                      <a:pPr algn="l" fontAlgn="t"/>
                      <a:r>
                        <a:rPr lang="en-US" sz="1600" u="none" strike="noStrike">
                          <a:effectLst/>
                        </a:rPr>
                        <a:t>6/6</a:t>
                      </a:r>
                      <a:endParaRPr lang="en-US" sz="1600" b="0" i="0" u="none" strike="noStrike">
                        <a:solidFill>
                          <a:srgbClr val="000000"/>
                        </a:solidFill>
                        <a:effectLst/>
                        <a:latin typeface="Calibri" panose="020F0502020204030204" pitchFamily="34" charset="0"/>
                      </a:endParaRPr>
                    </a:p>
                  </a:txBody>
                  <a:tcPr marL="9525" marR="9525" marT="9525" marB="0"/>
                </a:tc>
                <a:tc rowSpan="4">
                  <a:txBody>
                    <a:bodyPr/>
                    <a:lstStyle/>
                    <a:p>
                      <a:pPr algn="l" fontAlgn="t"/>
                      <a:r>
                        <a:rPr lang="en-US" sz="1600" u="none" strike="noStrike">
                          <a:effectLst/>
                        </a:rPr>
                        <a:t>9MB</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3.7</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4.6</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UHD 630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1.15</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95W</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 $        262 </a:t>
                      </a:r>
                      <a:endParaRPr lang="en-US" sz="1600" b="0" i="0" u="none" strike="noStrike">
                        <a:solidFill>
                          <a:srgbClr val="000000"/>
                        </a:solidFill>
                        <a:effectLst/>
                        <a:latin typeface="Calibri" panose="020F0502020204030204" pitchFamily="34" charset="0"/>
                      </a:endParaRPr>
                    </a:p>
                  </a:txBody>
                  <a:tcPr marL="9525" marR="9525" marT="9525" marB="0"/>
                </a:tc>
              </a:tr>
              <a:tr h="52694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r>
              <a:tr h="52694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rowSpan="2">
                  <a:txBody>
                    <a:bodyPr/>
                    <a:lstStyle/>
                    <a:p>
                      <a:pPr algn="l" fontAlgn="t"/>
                      <a:r>
                        <a:rPr lang="en-US" sz="1600" u="none" strike="noStrike" dirty="0">
                          <a:effectLst/>
                        </a:rPr>
                        <a:t>2.9</a:t>
                      </a:r>
                      <a:endParaRPr lang="en-US" sz="1600" b="0" i="0" u="none" strike="noStrike" dirty="0">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4.1</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UHD 630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1.05</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65W</a:t>
                      </a:r>
                      <a:endParaRPr lang="en-US" sz="1600" b="0" i="0" u="none" strike="noStrike">
                        <a:solidFill>
                          <a:srgbClr val="000000"/>
                        </a:solidFill>
                        <a:effectLst/>
                        <a:latin typeface="Calibri" panose="020F0502020204030204" pitchFamily="34" charset="0"/>
                      </a:endParaRPr>
                    </a:p>
                  </a:txBody>
                  <a:tcPr marL="9525" marR="9525" marT="9525" marB="0"/>
                </a:tc>
                <a:tc rowSpan="2">
                  <a:txBody>
                    <a:bodyPr/>
                    <a:lstStyle/>
                    <a:p>
                      <a:pPr algn="l" fontAlgn="t"/>
                      <a:r>
                        <a:rPr lang="en-US" sz="1600" u="none" strike="noStrike">
                          <a:effectLst/>
                        </a:rPr>
                        <a:t> $        182 </a:t>
                      </a:r>
                      <a:endParaRPr lang="en-US" sz="1600" b="0" i="0" u="none" strike="noStrike">
                        <a:solidFill>
                          <a:srgbClr val="000000"/>
                        </a:solidFill>
                        <a:effectLst/>
                        <a:latin typeface="Calibri" panose="020F0502020204030204" pitchFamily="34" charset="0"/>
                      </a:endParaRPr>
                    </a:p>
                  </a:txBody>
                  <a:tcPr marL="9525" marR="9525" marT="9525" marB="0"/>
                </a:tc>
              </a:tr>
              <a:tr h="526947">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i5</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vMerge="1">
                  <a:txBody>
                    <a:bodyPr/>
                    <a:lstStyle/>
                    <a:p>
                      <a:endParaRPr lang="en-US"/>
                    </a:p>
                  </a:txBody>
                  <a:tcPr/>
                </a:tc>
                <a:tc vMerge="1">
                  <a:txBody>
                    <a:bodyPr/>
                    <a:lstStyle/>
                    <a:p>
                      <a:endParaRPr lang="en-US"/>
                    </a:p>
                  </a:txBody>
                  <a:tcPr/>
                </a:tc>
              </a:tr>
              <a:tr h="329342">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tc>
              </a:tr>
              <a:tr h="658683">
                <a:tc>
                  <a:txBody>
                    <a:bodyPr/>
                    <a:lstStyle/>
                    <a:p>
                      <a:pPr algn="l" fontAlgn="t"/>
                      <a:r>
                        <a:rPr lang="en-US" sz="1600" u="none" strike="noStrike">
                          <a:effectLst/>
                        </a:rPr>
                        <a:t>04.</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Core i3</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4/4</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8MB</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4.0</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a:effectLst/>
                        </a:rPr>
                        <a:t>4.6</a:t>
                      </a:r>
                      <a:endParaRPr lang="en-US" sz="16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N/A</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a:effectLst/>
                        </a:rPr>
                        <a:t>91W</a:t>
                      </a:r>
                      <a:endParaRPr lang="en-US"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600" u="none" strike="noStrike" dirty="0" smtClean="0">
                          <a:effectLst/>
                        </a:rPr>
                        <a:t>$           173</a:t>
                      </a:r>
                      <a:endParaRPr lang="en-US" sz="1600" b="0" i="0" u="none" strike="noStrike" dirty="0">
                        <a:solidFill>
                          <a:srgbClr val="000000"/>
                        </a:solidFill>
                        <a:effectLst/>
                        <a:latin typeface="Calibri" panose="020F0502020204030204" pitchFamily="34" charset="0"/>
                      </a:endParaRPr>
                    </a:p>
                  </a:txBody>
                  <a:tcPr marL="9525" marR="9525" marT="9525" marB="0"/>
                </a:tc>
              </a:tr>
            </a:tbl>
          </a:graphicData>
        </a:graphic>
      </p:graphicFrame>
      <p:sp>
        <p:nvSpPr>
          <p:cNvPr id="3" name="Slide Number Placeholder 2"/>
          <p:cNvSpPr>
            <a:spLocks noGrp="1"/>
          </p:cNvSpPr>
          <p:nvPr>
            <p:ph type="sldNum" sz="quarter" idx="12"/>
          </p:nvPr>
        </p:nvSpPr>
        <p:spPr/>
        <p:txBody>
          <a:bodyPr/>
          <a:lstStyle/>
          <a:p>
            <a:fld id="{4F1A5466-609E-4CD6-934F-32AF58A03839}" type="slidenum">
              <a:rPr lang="en-US" smtClean="0"/>
              <a:t>16</a:t>
            </a:fld>
            <a:endParaRPr lang="en-US"/>
          </a:p>
        </p:txBody>
      </p:sp>
    </p:spTree>
    <p:extLst>
      <p:ext uri="{BB962C8B-B14F-4D97-AF65-F5344CB8AC3E}">
        <p14:creationId xmlns:p14="http://schemas.microsoft.com/office/powerpoint/2010/main" val="2896444979"/>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p:tgtEl>
                                          <p:spTgt spid="2"/>
                                        </p:tgtEl>
                                        <p:attrNameLst>
                                          <p:attrName>ppt_y</p:attrName>
                                        </p:attrNameLst>
                                      </p:cBhvr>
                                      <p:tavLst>
                                        <p:tav tm="0">
                                          <p:val>
                                            <p:strVal val="#ppt_y+#ppt_h*1.125000"/>
                                          </p:val>
                                        </p:tav>
                                        <p:tav tm="100000">
                                          <p:val>
                                            <p:strVal val="#ppt_y"/>
                                          </p:val>
                                        </p:tav>
                                      </p:tavLst>
                                    </p:anim>
                                    <p:animEffect transition="in" filter="wipe(up)">
                                      <p:cBhvr>
                                        <p:cTn id="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12"/>
            <a:ext cx="12191999" cy="6874212"/>
          </a:xfrm>
          <a:prstGeom prst="rect">
            <a:avLst/>
          </a:prstGeom>
        </p:spPr>
      </p:pic>
      <p:sp>
        <p:nvSpPr>
          <p:cNvPr id="2" name="Slide Number Placeholder 1"/>
          <p:cNvSpPr>
            <a:spLocks noGrp="1"/>
          </p:cNvSpPr>
          <p:nvPr>
            <p:ph type="sldNum" sz="quarter" idx="12"/>
          </p:nvPr>
        </p:nvSpPr>
        <p:spPr/>
        <p:txBody>
          <a:bodyPr/>
          <a:lstStyle/>
          <a:p>
            <a:fld id="{4F1A5466-609E-4CD6-934F-32AF58A03839}" type="slidenum">
              <a:rPr lang="en-US" smtClean="0"/>
              <a:t>17</a:t>
            </a:fld>
            <a:endParaRPr lang="en-US"/>
          </a:p>
        </p:txBody>
      </p:sp>
      <p:sp>
        <p:nvSpPr>
          <p:cNvPr id="3" name="Rectangle 2"/>
          <p:cNvSpPr/>
          <p:nvPr/>
        </p:nvSpPr>
        <p:spPr>
          <a:xfrm>
            <a:off x="502920" y="243840"/>
            <a:ext cx="4968240" cy="830997"/>
          </a:xfrm>
          <a:prstGeom prst="rect">
            <a:avLst/>
          </a:prstGeom>
        </p:spPr>
        <p:txBody>
          <a:bodyPr wrap="square">
            <a:spAutoFit/>
          </a:bodyPr>
          <a:lstStyle/>
          <a:p>
            <a:r>
              <a:rPr lang="en-US" sz="4800" i="1" u="sng" dirty="0" smtClean="0">
                <a:solidFill>
                  <a:schemeClr val="tx2">
                    <a:lumMod val="75000"/>
                  </a:schemeClr>
                </a:solidFill>
              </a:rPr>
              <a:t>Bibliography:</a:t>
            </a:r>
            <a:endParaRPr lang="en-US" sz="4800" i="1" u="sng" dirty="0">
              <a:solidFill>
                <a:schemeClr val="tx2">
                  <a:lumMod val="75000"/>
                </a:schemeClr>
              </a:solidFill>
            </a:endParaRPr>
          </a:p>
        </p:txBody>
      </p:sp>
      <p:sp>
        <p:nvSpPr>
          <p:cNvPr id="5" name="Rectangle 4"/>
          <p:cNvSpPr/>
          <p:nvPr/>
        </p:nvSpPr>
        <p:spPr>
          <a:xfrm>
            <a:off x="350520" y="1074837"/>
            <a:ext cx="11430000" cy="1569660"/>
          </a:xfrm>
          <a:prstGeom prst="rect">
            <a:avLst/>
          </a:prstGeom>
        </p:spPr>
        <p:txBody>
          <a:bodyPr wrap="square">
            <a:spAutoFit/>
          </a:bodyPr>
          <a:lstStyle/>
          <a:p>
            <a:r>
              <a:rPr lang="en-US" sz="2400" dirty="0" smtClean="0">
                <a:solidFill>
                  <a:schemeClr val="tx2">
                    <a:lumMod val="75000"/>
                  </a:schemeClr>
                </a:solidFill>
              </a:rPr>
              <a:t>This is where I have listed the </a:t>
            </a:r>
            <a:r>
              <a:rPr lang="en-US" sz="2400" dirty="0" err="1" smtClean="0">
                <a:solidFill>
                  <a:schemeClr val="tx2">
                    <a:lumMod val="75000"/>
                  </a:schemeClr>
                </a:solidFill>
              </a:rPr>
              <a:t>develpoment</a:t>
            </a:r>
            <a:r>
              <a:rPr lang="en-US" sz="2400" dirty="0" smtClean="0">
                <a:solidFill>
                  <a:schemeClr val="tx2">
                    <a:lumMod val="75000"/>
                  </a:schemeClr>
                </a:solidFill>
              </a:rPr>
              <a:t> and a series of microprocessors for </a:t>
            </a:r>
            <a:r>
              <a:rPr lang="en-US" sz="2400" dirty="0" err="1" smtClean="0">
                <a:solidFill>
                  <a:schemeClr val="tx2">
                    <a:lumMod val="75000"/>
                  </a:schemeClr>
                </a:solidFill>
              </a:rPr>
              <a:t>computer.It</a:t>
            </a:r>
            <a:r>
              <a:rPr lang="en-US" sz="2400" dirty="0" smtClean="0">
                <a:solidFill>
                  <a:schemeClr val="tx2">
                    <a:lumMod val="75000"/>
                  </a:schemeClr>
                </a:solidFill>
              </a:rPr>
              <a:t> shows the step by step development and advancement of technology. </a:t>
            </a:r>
          </a:p>
          <a:p>
            <a:r>
              <a:rPr lang="en-US" sz="2400" dirty="0" smtClean="0">
                <a:solidFill>
                  <a:schemeClr val="tx2">
                    <a:lumMod val="75000"/>
                  </a:schemeClr>
                </a:solidFill>
              </a:rPr>
              <a:t>At last it shows the feature and compacting designs of various </a:t>
            </a:r>
            <a:r>
              <a:rPr lang="en-US" sz="2400" dirty="0" err="1" smtClean="0">
                <a:solidFill>
                  <a:schemeClr val="tx2">
                    <a:lumMod val="75000"/>
                  </a:schemeClr>
                </a:solidFill>
              </a:rPr>
              <a:t>micoprocessor</a:t>
            </a:r>
            <a:r>
              <a:rPr lang="en-US" sz="2400" dirty="0" smtClean="0">
                <a:solidFill>
                  <a:schemeClr val="tx2">
                    <a:lumMod val="75000"/>
                  </a:schemeClr>
                </a:solidFill>
              </a:rPr>
              <a:t> generation after generation as per the need of advancing and racing technology.</a:t>
            </a:r>
            <a:endParaRPr lang="en-US" sz="2400" dirty="0">
              <a:solidFill>
                <a:schemeClr val="tx2">
                  <a:lumMod val="75000"/>
                </a:schemeClr>
              </a:solidFill>
            </a:endParaRPr>
          </a:p>
        </p:txBody>
      </p:sp>
      <p:sp>
        <p:nvSpPr>
          <p:cNvPr id="6" name="TextBox 5"/>
          <p:cNvSpPr txBox="1"/>
          <p:nvPr/>
        </p:nvSpPr>
        <p:spPr>
          <a:xfrm>
            <a:off x="8610600" y="3059995"/>
            <a:ext cx="3169920" cy="830997"/>
          </a:xfrm>
          <a:prstGeom prst="rect">
            <a:avLst/>
          </a:prstGeom>
          <a:noFill/>
        </p:spPr>
        <p:txBody>
          <a:bodyPr wrap="square" rtlCol="0">
            <a:spAutoFit/>
          </a:bodyPr>
          <a:lstStyle/>
          <a:p>
            <a:r>
              <a:rPr lang="en-US" sz="2400" dirty="0" err="1" smtClean="0">
                <a:solidFill>
                  <a:schemeClr val="tx2">
                    <a:lumMod val="75000"/>
                  </a:schemeClr>
                </a:solidFill>
              </a:rPr>
              <a:t>Abhishek</a:t>
            </a:r>
            <a:r>
              <a:rPr lang="en-US" sz="2400" dirty="0" smtClean="0">
                <a:solidFill>
                  <a:schemeClr val="tx2">
                    <a:lumMod val="75000"/>
                  </a:schemeClr>
                </a:solidFill>
              </a:rPr>
              <a:t> Kumar Gupta</a:t>
            </a:r>
          </a:p>
          <a:p>
            <a:r>
              <a:rPr lang="en-US" sz="2400" dirty="0" smtClean="0">
                <a:solidFill>
                  <a:schemeClr val="tx2">
                    <a:lumMod val="75000"/>
                  </a:schemeClr>
                </a:solidFill>
              </a:rPr>
              <a:t>OMC (9:00-12:00)</a:t>
            </a:r>
            <a:endParaRPr lang="en-US" sz="2400" dirty="0">
              <a:solidFill>
                <a:schemeClr val="tx2">
                  <a:lumMod val="75000"/>
                </a:schemeClr>
              </a:solidFill>
            </a:endParaRPr>
          </a:p>
        </p:txBody>
      </p:sp>
    </p:spTree>
    <p:extLst>
      <p:ext uri="{BB962C8B-B14F-4D97-AF65-F5344CB8AC3E}">
        <p14:creationId xmlns:p14="http://schemas.microsoft.com/office/powerpoint/2010/main" val="3861245332"/>
      </p:ext>
    </p:extLst>
  </p:cSld>
  <p:clrMapOvr>
    <a:masterClrMapping/>
  </p:clrMapOvr>
  <mc:AlternateContent xmlns:mc="http://schemas.openxmlformats.org/markup-compatibility/2006">
    <mc:Choice xmlns:p14="http://schemas.microsoft.com/office/powerpoint/2010/main" Requires="p14">
      <p:transition spd="slow" p14:dur="2000" advClick="0" advTm="14500"/>
    </mc:Choice>
    <mc:Fallback>
      <p:transition spd="slow" advClick="0" advTm="1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3000"/>
                            </p:stCondLst>
                            <p:childTnLst>
                              <p:par>
                                <p:cTn id="9" presetID="12" presetClass="entr" presetSubtype="4"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p:tgtEl>
                                          <p:spTgt spid="3"/>
                                        </p:tgtEl>
                                        <p:attrNameLst>
                                          <p:attrName>ppt_y</p:attrName>
                                        </p:attrNameLst>
                                      </p:cBhvr>
                                      <p:tavLst>
                                        <p:tav tm="0">
                                          <p:val>
                                            <p:strVal val="#ppt_y+#ppt_h*1.125000"/>
                                          </p:val>
                                        </p:tav>
                                        <p:tav tm="100000">
                                          <p:val>
                                            <p:strVal val="#ppt_y"/>
                                          </p:val>
                                        </p:tav>
                                      </p:tavLst>
                                    </p:anim>
                                    <p:animEffect transition="in" filter="wipe(up)">
                                      <p:cBhvr>
                                        <p:cTn id="12" dur="1000"/>
                                        <p:tgtEl>
                                          <p:spTgt spid="3"/>
                                        </p:tgtEl>
                                      </p:cBhvr>
                                    </p:animEffect>
                                  </p:childTnLst>
                                </p:cTn>
                              </p:par>
                            </p:childTnLst>
                          </p:cTn>
                        </p:par>
                        <p:par>
                          <p:cTn id="13" fill="hold">
                            <p:stCondLst>
                              <p:cond delay="5000"/>
                            </p:stCondLst>
                            <p:childTnLst>
                              <p:par>
                                <p:cTn id="14" presetID="12" presetClass="entr" presetSubtype="4" fill="hold" grpId="0" nodeType="afterEffect">
                                  <p:stCondLst>
                                    <p:cond delay="10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p:tgtEl>
                                          <p:spTgt spid="5"/>
                                        </p:tgtEl>
                                        <p:attrNameLst>
                                          <p:attrName>ppt_y</p:attrName>
                                        </p:attrNameLst>
                                      </p:cBhvr>
                                      <p:tavLst>
                                        <p:tav tm="0">
                                          <p:val>
                                            <p:strVal val="#ppt_y+#ppt_h*1.125000"/>
                                          </p:val>
                                        </p:tav>
                                        <p:tav tm="100000">
                                          <p:val>
                                            <p:strVal val="#ppt_y"/>
                                          </p:val>
                                        </p:tav>
                                      </p:tavLst>
                                    </p:anim>
                                    <p:animEffect transition="in" filter="wipe(up)">
                                      <p:cBhvr>
                                        <p:cTn id="17" dur="1000"/>
                                        <p:tgtEl>
                                          <p:spTgt spid="5"/>
                                        </p:tgtEl>
                                      </p:cBhvr>
                                    </p:animEffect>
                                  </p:childTnLst>
                                </p:cTn>
                              </p:par>
                            </p:childTnLst>
                          </p:cTn>
                        </p:par>
                        <p:par>
                          <p:cTn id="18" fill="hold">
                            <p:stCondLst>
                              <p:cond delay="7000"/>
                            </p:stCondLst>
                            <p:childTnLst>
                              <p:par>
                                <p:cTn id="19" presetID="12" presetClass="entr" presetSubtype="4" fill="hold" grpId="0" nodeType="afterEffect">
                                  <p:stCondLst>
                                    <p:cond delay="10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p:tgtEl>
                                          <p:spTgt spid="6"/>
                                        </p:tgtEl>
                                        <p:attrNameLst>
                                          <p:attrName>ppt_y</p:attrName>
                                        </p:attrNameLst>
                                      </p:cBhvr>
                                      <p:tavLst>
                                        <p:tav tm="0">
                                          <p:val>
                                            <p:strVal val="#ppt_y+#ppt_h*1.125000"/>
                                          </p:val>
                                        </p:tav>
                                        <p:tav tm="100000">
                                          <p:val>
                                            <p:strVal val="#ppt_y"/>
                                          </p:val>
                                        </p:tav>
                                      </p:tavLst>
                                    </p:anim>
                                    <p:animEffect transition="in" filter="wipe(up)">
                                      <p:cBhvr>
                                        <p:cTn id="22" dur="1000"/>
                                        <p:tgtEl>
                                          <p:spTgt spid="6"/>
                                        </p:tgtEl>
                                      </p:cBhvr>
                                    </p:animEffect>
                                  </p:childTnLst>
                                </p:cTn>
                              </p:par>
                            </p:childTnLst>
                          </p:cTn>
                        </p:par>
                        <p:par>
                          <p:cTn id="23" fill="hold">
                            <p:stCondLst>
                              <p:cond delay="9000"/>
                            </p:stCondLst>
                            <p:childTnLst>
                              <p:par>
                                <p:cTn id="24" presetID="16" presetClass="exit" presetSubtype="21" fill="hold" nodeType="afterEffect">
                                  <p:stCondLst>
                                    <p:cond delay="4000"/>
                                  </p:stCondLst>
                                  <p:childTnLst>
                                    <p:animEffect transition="out" filter="barn(inVertical)">
                                      <p:cBhvr>
                                        <p:cTn id="25" dur="2000"/>
                                        <p:tgtEl>
                                          <p:spTgt spid="4"/>
                                        </p:tgtEl>
                                      </p:cBhvr>
                                    </p:animEffect>
                                    <p:set>
                                      <p:cBhvr>
                                        <p:cTn id="26" dur="1" fill="hold">
                                          <p:stCondLst>
                                            <p:cond delay="1999"/>
                                          </p:stCondLst>
                                        </p:cTn>
                                        <p:tgtEl>
                                          <p:spTgt spid="4"/>
                                        </p:tgtEl>
                                        <p:attrNameLst>
                                          <p:attrName>style.visibility</p:attrName>
                                        </p:attrNameLst>
                                      </p:cBhvr>
                                      <p:to>
                                        <p:strVal val="hidden"/>
                                      </p:to>
                                    </p:set>
                                  </p:childTnLst>
                                </p:cTn>
                              </p:par>
                              <p:par>
                                <p:cTn id="27" presetID="16" presetClass="exit" presetSubtype="21" fill="hold" grpId="1" nodeType="withEffect">
                                  <p:stCondLst>
                                    <p:cond delay="4000"/>
                                  </p:stCondLst>
                                  <p:childTnLst>
                                    <p:animEffect transition="out" filter="barn(inVertical)">
                                      <p:cBhvr>
                                        <p:cTn id="28" dur="2000"/>
                                        <p:tgtEl>
                                          <p:spTgt spid="3"/>
                                        </p:tgtEl>
                                      </p:cBhvr>
                                    </p:animEffect>
                                    <p:set>
                                      <p:cBhvr>
                                        <p:cTn id="29" dur="1" fill="hold">
                                          <p:stCondLst>
                                            <p:cond delay="1999"/>
                                          </p:stCondLst>
                                        </p:cTn>
                                        <p:tgtEl>
                                          <p:spTgt spid="3"/>
                                        </p:tgtEl>
                                        <p:attrNameLst>
                                          <p:attrName>style.visibility</p:attrName>
                                        </p:attrNameLst>
                                      </p:cBhvr>
                                      <p:to>
                                        <p:strVal val="hidden"/>
                                      </p:to>
                                    </p:set>
                                  </p:childTnLst>
                                </p:cTn>
                              </p:par>
                              <p:par>
                                <p:cTn id="30" presetID="16" presetClass="exit" presetSubtype="21" fill="hold" grpId="1" nodeType="withEffect">
                                  <p:stCondLst>
                                    <p:cond delay="4000"/>
                                  </p:stCondLst>
                                  <p:childTnLst>
                                    <p:animEffect transition="out" filter="barn(inVertical)">
                                      <p:cBhvr>
                                        <p:cTn id="31" dur="2000"/>
                                        <p:tgtEl>
                                          <p:spTgt spid="5"/>
                                        </p:tgtEl>
                                      </p:cBhvr>
                                    </p:animEffect>
                                    <p:set>
                                      <p:cBhvr>
                                        <p:cTn id="32" dur="1" fill="hold">
                                          <p:stCondLst>
                                            <p:cond delay="1999"/>
                                          </p:stCondLst>
                                        </p:cTn>
                                        <p:tgtEl>
                                          <p:spTgt spid="5"/>
                                        </p:tgtEl>
                                        <p:attrNameLst>
                                          <p:attrName>style.visibility</p:attrName>
                                        </p:attrNameLst>
                                      </p:cBhvr>
                                      <p:to>
                                        <p:strVal val="hidden"/>
                                      </p:to>
                                    </p:set>
                                  </p:childTnLst>
                                </p:cTn>
                              </p:par>
                              <p:par>
                                <p:cTn id="33" presetID="16" presetClass="exit" presetSubtype="21" fill="hold" grpId="1" nodeType="withEffect">
                                  <p:stCondLst>
                                    <p:cond delay="4000"/>
                                  </p:stCondLst>
                                  <p:childTnLst>
                                    <p:animEffect transition="out" filter="barn(inVertical)">
                                      <p:cBhvr>
                                        <p:cTn id="34" dur="2000"/>
                                        <p:tgtEl>
                                          <p:spTgt spid="6"/>
                                        </p:tgtEl>
                                      </p:cBhvr>
                                    </p:animEffect>
                                    <p:set>
                                      <p:cBhvr>
                                        <p:cTn id="35" dur="1" fill="hold">
                                          <p:stCondLst>
                                            <p:cond delay="1999"/>
                                          </p:stCondLst>
                                        </p:cTn>
                                        <p:tgtEl>
                                          <p:spTgt spid="6"/>
                                        </p:tgtEl>
                                        <p:attrNameLst>
                                          <p:attrName>style.visibility</p:attrName>
                                        </p:attrNameLst>
                                      </p:cBhvr>
                                      <p:to>
                                        <p:strVal val="hidden"/>
                                      </p:to>
                                    </p:set>
                                  </p:childTnLst>
                                </p:cTn>
                              </p:par>
                              <p:par>
                                <p:cTn id="36" presetID="16" presetClass="exit" presetSubtype="21" fill="hold" grpId="0" nodeType="withEffect">
                                  <p:stCondLst>
                                    <p:cond delay="4000"/>
                                  </p:stCondLst>
                                  <p:childTnLst>
                                    <p:animEffect transition="out" filter="barn(inVertical)">
                                      <p:cBhvr>
                                        <p:cTn id="37" dur="2000"/>
                                        <p:tgtEl>
                                          <p:spTgt spid="2"/>
                                        </p:tgtEl>
                                      </p:cBhvr>
                                    </p:animEffect>
                                    <p:set>
                                      <p:cBhvr>
                                        <p:cTn id="38"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5" grpId="1"/>
      <p:bldP spid="6" grpId="0"/>
      <p:bldP spid="6"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TotalTime>
  <Words>1431</Words>
  <Application>Microsoft Office PowerPoint</Application>
  <PresentationFormat>Widescreen</PresentationFormat>
  <Paragraphs>917</Paragraphs>
  <Slides>17</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NIDHI</dc:creator>
  <cp:lastModifiedBy>NIDHI</cp:lastModifiedBy>
  <cp:revision>21</cp:revision>
  <dcterms:created xsi:type="dcterms:W3CDTF">2007-12-31T18:38:53Z</dcterms:created>
  <dcterms:modified xsi:type="dcterms:W3CDTF">2007-12-31T18:49:02Z</dcterms:modified>
</cp:coreProperties>
</file>